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83" r:id="rId5"/>
    <p:sldMasterId id="2147484474" r:id="rId6"/>
    <p:sldMasterId id="2147484494" r:id="rId7"/>
  </p:sldMasterIdLst>
  <p:notesMasterIdLst>
    <p:notesMasterId r:id="rId53"/>
  </p:notesMasterIdLst>
  <p:handoutMasterIdLst>
    <p:handoutMasterId r:id="rId54"/>
  </p:handout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350" autoAdjust="0"/>
  </p:normalViewPr>
  <p:slideViewPr>
    <p:cSldViewPr>
      <p:cViewPr varScale="1">
        <p:scale>
          <a:sx n="79" d="100"/>
          <a:sy n="79" d="100"/>
        </p:scale>
        <p:origin x="300" y="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5645"/>
    </p:cViewPr>
  </p:sorterViewPr>
  <p:notesViewPr>
    <p:cSldViewPr showGuides="1">
      <p:cViewPr varScale="1">
        <p:scale>
          <a:sx n="49" d="100"/>
          <a:sy n="49" d="100"/>
        </p:scale>
        <p:origin x="2910" y="4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viewProps" Target="view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9/26/2016 6:55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9/26/2016 6:55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9/26/2016 6:55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6355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089390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305278E-5E87-46DA-836C-231A3458D21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180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29973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95768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9/26/2016 6:55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47484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9/26/2016 6:55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8313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44876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24894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9/26/2016 6:55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5077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4601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9/26/2016 6:55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75932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83138" marR="0" lvl="0" indent="0" algn="l" defTabSz="93271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3138" marR="0" lvl="0" indent="0" algn="l" defTabSz="93271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DBC5272-1ADD-4AF2-933B-1642BCD5E1E4}"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9/26/2016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901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9/26/2016 6:55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62787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9/26/2016 6:55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2145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61CD80A-2C6F-4E39-942E-4436C667F5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62356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9/26/2016 6:55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1743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84876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042647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61CD80A-2C6F-4E39-942E-4436C667F5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56474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9/26/2016 6:55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5665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17944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9/26/2016 6:55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7987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61CD80A-2C6F-4E39-942E-4436C667F5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08649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475233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71850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9/26/2016 6:55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4920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9/26/2016 6:55 PM</a:t>
            </a:fld>
            <a:endParaRPr kumimoji="0" lang="en-US" sz="1800" b="0" i="0" u="none" strike="noStrike" kern="0" cap="none" spc="0" normalizeH="0" baseline="0" noProof="0" dirty="0">
              <a:ln>
                <a:noFill/>
              </a:ln>
              <a:solidFill>
                <a:prstClr val="black"/>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prstClr val="black"/>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 Ready 15</a:t>
            </a:r>
          </a:p>
        </p:txBody>
      </p:sp>
    </p:spTree>
    <p:extLst>
      <p:ext uri="{BB962C8B-B14F-4D97-AF65-F5344CB8AC3E}">
        <p14:creationId xmlns:p14="http://schemas.microsoft.com/office/powerpoint/2010/main" val="1270577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B19AA67-496E-4F43-9E6C-0B247F265BCD}"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9/26/2016 6:55 PM</a:t>
            </a:fld>
            <a:endParaRPr kumimoji="0" lang="en-US" sz="1800" b="0" i="0" u="none" strike="noStrike" kern="0" cap="none" spc="0" normalizeH="0" baseline="0" noProof="0" dirty="0">
              <a:ln>
                <a:noFill/>
              </a:ln>
              <a:solidFill>
                <a:prstClr val="black"/>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prstClr val="black"/>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Tech Ready 15</a:t>
            </a:r>
          </a:p>
        </p:txBody>
      </p:sp>
    </p:spTree>
    <p:extLst>
      <p:ext uri="{BB962C8B-B14F-4D97-AF65-F5344CB8AC3E}">
        <p14:creationId xmlns:p14="http://schemas.microsoft.com/office/powerpoint/2010/main" val="17302080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F5CDDF6-9625-4275-B5D5-7909ED4D39BB}"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9/26/2016 6:55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1704758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A17D118-1690-458F-B4D2-F9DA5D6F5033}"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9/26/2016 6:55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endParaRPr>
          </a:p>
        </p:txBody>
      </p:sp>
      <p:sp>
        <p:nvSpPr>
          <p:cNvPr id="6" name="Footer Placeholder 5"/>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89832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B19AA67-496E-4F43-9E6C-0B247F265BCD}"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9/26/2016 6:55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1156838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9/26/2016 6:55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760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9/26/2016 6:55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6449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923927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64010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85720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9830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2720974" y="-2720974"/>
            <a:ext cx="6994526" cy="12436475"/>
          </a:xfrm>
          <a:prstGeom prst="rect">
            <a:avLst/>
          </a:prstGeom>
        </p:spPr>
      </p:pic>
      <p:sp>
        <p:nvSpPr>
          <p:cNvPr id="12" name="Rectangle 11"/>
          <p:cNvSpPr/>
          <p:nvPr userDrawn="1"/>
        </p:nvSpPr>
        <p:spPr bwMode="auto">
          <a:xfrm>
            <a:off x="-1" y="0"/>
            <a:ext cx="8504239" cy="7020559"/>
          </a:xfrm>
          <a:prstGeom prst="rect">
            <a:avLst/>
          </a:prstGeom>
          <a:solidFill>
            <a:schemeClr val="accent1">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itle 1"/>
          <p:cNvSpPr txBox="1">
            <a:spLocks/>
          </p:cNvSpPr>
          <p:nvPr userDrawn="1"/>
        </p:nvSpPr>
        <p:spPr>
          <a:xfrm>
            <a:off x="274702" y="1211264"/>
            <a:ext cx="8229536" cy="1828800"/>
          </a:xfrm>
          <a:prstGeom prst="rect">
            <a:avLst/>
          </a:prstGeom>
          <a:noFill/>
        </p:spPr>
        <p:txBody>
          <a:bodyPr lIns="146304" tIns="91440" rIns="146304" bIns="91440" anchor="b" anchorCtr="0"/>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Microsoft Machine Learning</a:t>
            </a:r>
            <a:br>
              <a:rPr lang="en-US" dirty="0"/>
            </a:br>
            <a:r>
              <a:rPr lang="en-US" dirty="0"/>
              <a:t>&amp; Data Science Summit</a:t>
            </a:r>
          </a:p>
        </p:txBody>
      </p:sp>
      <p:sp>
        <p:nvSpPr>
          <p:cNvPr id="14" name="Text Placeholder 4"/>
          <p:cNvSpPr txBox="1">
            <a:spLocks/>
          </p:cNvSpPr>
          <p:nvPr userDrawn="1"/>
        </p:nvSpPr>
        <p:spPr>
          <a:xfrm>
            <a:off x="274701" y="3040063"/>
            <a:ext cx="8229537" cy="730183"/>
          </a:xfrm>
          <a:prstGeom prst="rect">
            <a:avLst/>
          </a:prstGeom>
          <a:noFill/>
        </p:spPr>
        <p:txBody>
          <a:bodyPr lIns="164592" tIns="109728" rIns="164592"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91000">
                      <a:schemeClr val="tx1"/>
                    </a:gs>
                    <a:gs pos="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September 26 – 27 | Atlanta, GA</a:t>
            </a:r>
            <a:endParaRPr lang="en-US" dirty="0"/>
          </a:p>
        </p:txBody>
      </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b="68381"/>
          <a:stretch/>
        </p:blipFill>
        <p:spPr>
          <a:xfrm rot="5400000">
            <a:off x="6973093" y="1531145"/>
            <a:ext cx="6994526" cy="3932237"/>
          </a:xfrm>
          <a:prstGeom prst="rect">
            <a:avLst/>
          </a:prstGeom>
        </p:spPr>
      </p:pic>
      <p:sp>
        <p:nvSpPr>
          <p:cNvPr id="2" name="Title 1"/>
          <p:cNvSpPr>
            <a:spLocks noGrp="1"/>
          </p:cNvSpPr>
          <p:nvPr>
            <p:ph type="title" hasCustomPrompt="1"/>
          </p:nvPr>
        </p:nvSpPr>
        <p:spPr>
          <a:xfrm>
            <a:off x="274638" y="2125677"/>
            <a:ext cx="82296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6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68381"/>
          <a:stretch/>
        </p:blipFill>
        <p:spPr>
          <a:xfrm rot="5400000">
            <a:off x="6973093" y="1531145"/>
            <a:ext cx="6994526" cy="3932237"/>
          </a:xfrm>
          <a:prstGeom prst="rect">
            <a:avLst/>
          </a:prstGeom>
        </p:spPr>
      </p:pic>
      <p:sp>
        <p:nvSpPr>
          <p:cNvPr id="2" name="Title 1"/>
          <p:cNvSpPr>
            <a:spLocks noGrp="1"/>
          </p:cNvSpPr>
          <p:nvPr>
            <p:ph type="title" hasCustomPrompt="1"/>
          </p:nvPr>
        </p:nvSpPr>
        <p:spPr>
          <a:xfrm>
            <a:off x="274639" y="2125677"/>
            <a:ext cx="82295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68381"/>
          <a:stretch/>
        </p:blipFill>
        <p:spPr>
          <a:xfrm rot="5400000">
            <a:off x="6973093" y="1531145"/>
            <a:ext cx="6994526" cy="3932237"/>
          </a:xfrm>
          <a:prstGeom prst="rect">
            <a:avLst/>
          </a:prstGeom>
        </p:spPr>
      </p:pic>
      <p:sp>
        <p:nvSpPr>
          <p:cNvPr id="2" name="Title 1"/>
          <p:cNvSpPr>
            <a:spLocks noGrp="1"/>
          </p:cNvSpPr>
          <p:nvPr>
            <p:ph type="title" hasCustomPrompt="1"/>
          </p:nvPr>
        </p:nvSpPr>
        <p:spPr>
          <a:xfrm>
            <a:off x="274638" y="2125662"/>
            <a:ext cx="8229600"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33538618"/>
      </p:ext>
    </p:extLst>
  </p:cSld>
  <p:clrMapOvr>
    <a:masterClrMapping/>
  </p:clrMapOvr>
  <p:transition>
    <p:fade/>
  </p:transition>
  <p:extLst>
    <p:ext uri="{DCECCB84-F9BA-43D5-87BE-67443E8EF086}">
      <p15:sldGuideLst xmlns:p15="http://schemas.microsoft.com/office/powerpoint/2012/main">
        <p15:guide id="1" pos="391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321635824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Walkin (event name)">
    <p:bg>
      <p:bgPr>
        <a:solidFill>
          <a:schemeClr val="accent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2720974" y="-2720974"/>
            <a:ext cx="6994526" cy="12436475"/>
          </a:xfrm>
          <a:prstGeom prst="rect">
            <a:avLst/>
          </a:prstGeom>
        </p:spPr>
      </p:pic>
      <p:sp>
        <p:nvSpPr>
          <p:cNvPr id="12" name="Rectangle 11"/>
          <p:cNvSpPr/>
          <p:nvPr userDrawn="1"/>
        </p:nvSpPr>
        <p:spPr bwMode="auto">
          <a:xfrm>
            <a:off x="-1" y="0"/>
            <a:ext cx="8504239" cy="7020559"/>
          </a:xfrm>
          <a:prstGeom prst="rect">
            <a:avLst/>
          </a:prstGeom>
          <a:solidFill>
            <a:schemeClr val="accent1">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a:xfrm>
            <a:off x="274702" y="1211264"/>
            <a:ext cx="82295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Microsoft Machine Learning</a:t>
            </a:r>
            <a:br>
              <a:rPr lang="en-US" dirty="0"/>
            </a:br>
            <a:r>
              <a:rPr lang="en-US" dirty="0"/>
              <a:t>&amp; Data Science Summit</a:t>
            </a:r>
          </a:p>
        </p:txBody>
      </p:sp>
      <p:sp>
        <p:nvSpPr>
          <p:cNvPr id="5" name="Text Placeholder 4"/>
          <p:cNvSpPr>
            <a:spLocks noGrp="1"/>
          </p:cNvSpPr>
          <p:nvPr>
            <p:ph type="body" sz="quarter" idx="12" hasCustomPrompt="1"/>
          </p:nvPr>
        </p:nvSpPr>
        <p:spPr>
          <a:xfrm>
            <a:off x="274701" y="3040063"/>
            <a:ext cx="82295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September 26 – 27 | Atlanta, GA</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25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20720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500121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7345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51219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3915189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152206113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622106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5661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2720974" y="-2720974"/>
            <a:ext cx="6994526" cy="12436475"/>
          </a:xfrm>
          <a:prstGeom prst="rect">
            <a:avLst/>
          </a:prstGeom>
        </p:spPr>
      </p:pic>
      <p:sp>
        <p:nvSpPr>
          <p:cNvPr id="12" name="Rectangle 11"/>
          <p:cNvSpPr/>
          <p:nvPr userDrawn="1"/>
        </p:nvSpPr>
        <p:spPr bwMode="auto">
          <a:xfrm>
            <a:off x="2494" y="0"/>
            <a:ext cx="8504239" cy="7020559"/>
          </a:xfrm>
          <a:prstGeom prst="rect">
            <a:avLst/>
          </a:prstGeom>
          <a:solidFill>
            <a:schemeClr val="accent1">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itle 1"/>
          <p:cNvSpPr>
            <a:spLocks noGrp="1"/>
          </p:cNvSpPr>
          <p:nvPr>
            <p:ph type="title" hasCustomPrompt="1"/>
          </p:nvPr>
        </p:nvSpPr>
        <p:spPr>
          <a:xfrm>
            <a:off x="274702" y="1211264"/>
            <a:ext cx="82295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Microsoft Machine Learning</a:t>
            </a:r>
            <a:br>
              <a:rPr lang="en-US" dirty="0"/>
            </a:br>
            <a:r>
              <a:rPr lang="en-US" dirty="0"/>
              <a:t>&amp; Data Science Summit</a:t>
            </a:r>
          </a:p>
        </p:txBody>
      </p:sp>
      <p:sp>
        <p:nvSpPr>
          <p:cNvPr id="5" name="Text Placeholder 4"/>
          <p:cNvSpPr>
            <a:spLocks noGrp="1"/>
          </p:cNvSpPr>
          <p:nvPr>
            <p:ph type="body" sz="quarter" idx="12" hasCustomPrompt="1"/>
          </p:nvPr>
        </p:nvSpPr>
        <p:spPr>
          <a:xfrm>
            <a:off x="274701" y="3040063"/>
            <a:ext cx="82295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September 26 – 27 | Atlanta, GA</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 Placeholder 3"/>
          <p:cNvSpPr>
            <a:spLocks noGrp="1"/>
          </p:cNvSpPr>
          <p:nvPr userDrawn="1"/>
        </p:nvSpPr>
        <p:spPr>
          <a:xfrm>
            <a:off x="284116" y="6245990"/>
            <a:ext cx="2667000" cy="4616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8001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10287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2000" dirty="0">
                <a:latin typeface="+mn-lt"/>
              </a:rPr>
              <a:t>BR017</a:t>
            </a:r>
          </a:p>
        </p:txBody>
      </p:sp>
    </p:spTree>
    <p:extLst>
      <p:ext uri="{BB962C8B-B14F-4D97-AF65-F5344CB8AC3E}">
        <p14:creationId xmlns:p14="http://schemas.microsoft.com/office/powerpoint/2010/main" val="2807860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035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Two 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3636">
                      <a:schemeClr val="accent1"/>
                    </a:gs>
                    <a:gs pos="31000">
                      <a:schemeClr val="accent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959184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917250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Two 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3636">
                      <a:schemeClr val="accent1"/>
                    </a:gs>
                    <a:gs pos="31000">
                      <a:schemeClr val="accent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286463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6809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wo Color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7532">
                      <a:schemeClr val="accent1"/>
                    </a:gs>
                    <a:gs pos="35000">
                      <a:schemeClr val="accent1"/>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34992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387646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05087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87438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b="68381"/>
          <a:stretch/>
        </p:blipFill>
        <p:spPr>
          <a:xfrm rot="5400000">
            <a:off x="6973093" y="1531145"/>
            <a:ext cx="6994526" cy="3932237"/>
          </a:xfrm>
          <a:prstGeom prst="rect">
            <a:avLst/>
          </a:prstGeom>
        </p:spPr>
      </p:pic>
      <p:sp>
        <p:nvSpPr>
          <p:cNvPr id="2" name="Title 1"/>
          <p:cNvSpPr>
            <a:spLocks noGrp="1"/>
          </p:cNvSpPr>
          <p:nvPr>
            <p:ph type="title" hasCustomPrompt="1"/>
          </p:nvPr>
        </p:nvSpPr>
        <p:spPr>
          <a:xfrm>
            <a:off x="274638" y="2125677"/>
            <a:ext cx="82296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6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07355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68381"/>
          <a:stretch/>
        </p:blipFill>
        <p:spPr>
          <a:xfrm rot="5400000">
            <a:off x="6973093" y="1531145"/>
            <a:ext cx="6994526" cy="3932237"/>
          </a:xfrm>
          <a:prstGeom prst="rect">
            <a:avLst/>
          </a:prstGeom>
        </p:spPr>
      </p:pic>
      <p:sp>
        <p:nvSpPr>
          <p:cNvPr id="2" name="Title 1"/>
          <p:cNvSpPr>
            <a:spLocks noGrp="1"/>
          </p:cNvSpPr>
          <p:nvPr>
            <p:ph type="title" hasCustomPrompt="1"/>
          </p:nvPr>
        </p:nvSpPr>
        <p:spPr>
          <a:xfrm>
            <a:off x="274639" y="2125677"/>
            <a:ext cx="82295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28872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68381"/>
          <a:stretch/>
        </p:blipFill>
        <p:spPr>
          <a:xfrm rot="5400000">
            <a:off x="6973093" y="1531145"/>
            <a:ext cx="6994526" cy="3932237"/>
          </a:xfrm>
          <a:prstGeom prst="rect">
            <a:avLst/>
          </a:prstGeom>
        </p:spPr>
      </p:pic>
      <p:sp>
        <p:nvSpPr>
          <p:cNvPr id="2" name="Title 1"/>
          <p:cNvSpPr>
            <a:spLocks noGrp="1"/>
          </p:cNvSpPr>
          <p:nvPr>
            <p:ph type="title" hasCustomPrompt="1"/>
          </p:nvPr>
        </p:nvSpPr>
        <p:spPr>
          <a:xfrm>
            <a:off x="274638" y="2125662"/>
            <a:ext cx="8229600"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7445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06256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84763770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46202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703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96089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31466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7225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solidFill>
          <a:srgbClr val="52525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 y="1612233"/>
            <a:ext cx="12436478" cy="2911642"/>
          </a:xfrm>
          <a:prstGeom prst="rect">
            <a:avLst/>
          </a:prstGeom>
          <a:solidFill>
            <a:schemeClr val="accent6">
              <a:alpha val="7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Box 6"/>
          <p:cNvSpPr txBox="1"/>
          <p:nvPr userDrawn="1"/>
        </p:nvSpPr>
        <p:spPr bwMode="white">
          <a:xfrm>
            <a:off x="229667" y="1856411"/>
            <a:ext cx="11887200" cy="1209562"/>
          </a:xfrm>
          <a:prstGeom prst="rect">
            <a:avLst/>
          </a:prstGeom>
          <a:noFill/>
        </p:spPr>
        <p:txBody>
          <a:bodyPr wrap="square" lIns="182880" tIns="146304" rIns="182880" bIns="146304" rtlCol="0">
            <a:spAutoFit/>
          </a:bodyPr>
          <a:lstStyle/>
          <a:p>
            <a:pPr>
              <a:lnSpc>
                <a:spcPct val="90000"/>
              </a:lnSpc>
              <a:spcAft>
                <a:spcPts val="600"/>
              </a:spcAft>
            </a:pPr>
            <a:r>
              <a:rPr lang="en-US" sz="6600" dirty="0">
                <a:gradFill>
                  <a:gsLst>
                    <a:gs pos="2917">
                      <a:schemeClr val="tx1"/>
                    </a:gs>
                    <a:gs pos="30000">
                      <a:schemeClr val="tx1"/>
                    </a:gs>
                  </a:gsLst>
                  <a:lin ang="5400000" scaled="0"/>
                </a:gradFill>
                <a:latin typeface="+mj-lt"/>
              </a:rPr>
              <a:t>Microsoft</a:t>
            </a:r>
            <a:r>
              <a:rPr lang="en-US" sz="6600" baseline="0" dirty="0">
                <a:gradFill>
                  <a:gsLst>
                    <a:gs pos="2917">
                      <a:schemeClr val="tx1"/>
                    </a:gs>
                    <a:gs pos="30000">
                      <a:schemeClr val="tx1"/>
                    </a:gs>
                  </a:gsLst>
                  <a:lin ang="5400000" scaled="0"/>
                </a:gradFill>
                <a:latin typeface="+mj-lt"/>
              </a:rPr>
              <a:t> Data Science Summit</a:t>
            </a:r>
            <a:endParaRPr lang="en-US" sz="6600" dirty="0">
              <a:gradFill>
                <a:gsLst>
                  <a:gs pos="2917">
                    <a:schemeClr val="tx1"/>
                  </a:gs>
                  <a:gs pos="30000">
                    <a:schemeClr val="tx1"/>
                  </a:gs>
                </a:gsLst>
                <a:lin ang="5400000" scaled="0"/>
              </a:gradFill>
              <a:latin typeface="+mj-lt"/>
            </a:endParaRPr>
          </a:p>
        </p:txBody>
      </p:sp>
      <p:sp>
        <p:nvSpPr>
          <p:cNvPr id="11" name="TextBox 10"/>
          <p:cNvSpPr txBox="1"/>
          <p:nvPr userDrawn="1"/>
        </p:nvSpPr>
        <p:spPr bwMode="white">
          <a:xfrm>
            <a:off x="278698" y="3423809"/>
            <a:ext cx="10195024"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latin typeface="+mj-lt"/>
              </a:rPr>
              <a:t>Sept 26 – 27</a:t>
            </a:r>
            <a:r>
              <a:rPr lang="en-US" sz="3600" baseline="0" dirty="0">
                <a:gradFill>
                  <a:gsLst>
                    <a:gs pos="2917">
                      <a:schemeClr val="tx1"/>
                    </a:gs>
                    <a:gs pos="30000">
                      <a:schemeClr val="tx1"/>
                    </a:gs>
                  </a:gsLst>
                  <a:lin ang="5400000" scaled="0"/>
                </a:gradFill>
                <a:latin typeface="+mj-lt"/>
              </a:rPr>
              <a:t> | Atlanta, GA</a:t>
            </a:r>
            <a:endParaRPr lang="en-US" sz="3600" dirty="0">
              <a:gradFill>
                <a:gsLst>
                  <a:gs pos="2917">
                    <a:schemeClr val="tx1"/>
                  </a:gs>
                  <a:gs pos="30000">
                    <a:schemeClr val="tx1"/>
                  </a:gs>
                </a:gsLst>
                <a:lin ang="5400000" scaled="0"/>
              </a:gradFill>
              <a:latin typeface="+mj-l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95253" y="489050"/>
            <a:ext cx="1552931" cy="332660"/>
          </a:xfrm>
          <a:prstGeom prst="rect">
            <a:avLst/>
          </a:prstGeom>
        </p:spPr>
      </p:pic>
    </p:spTree>
    <p:extLst>
      <p:ext uri="{BB962C8B-B14F-4D97-AF65-F5344CB8AC3E}">
        <p14:creationId xmlns:p14="http://schemas.microsoft.com/office/powerpoint/2010/main" val="4512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Black">
    <p:bg bwMode="gray">
      <p:bgPr>
        <a:solidFill>
          <a:schemeClr val="accent6">
            <a:lumMod val="85000"/>
            <a:lumOff val="15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15" name="Rectangle 14"/>
          <p:cNvSpPr/>
          <p:nvPr userDrawn="1"/>
        </p:nvSpPr>
        <p:spPr bwMode="auto">
          <a:xfrm>
            <a:off x="-1" y="1"/>
            <a:ext cx="8299005" cy="6994524"/>
          </a:xfrm>
          <a:prstGeom prst="rect">
            <a:avLst/>
          </a:prstGeom>
          <a:solidFill>
            <a:schemeClr val="accent6">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74638" y="2023254"/>
            <a:ext cx="8024366" cy="1514261"/>
          </a:xfrm>
          <a:prstGeom prst="rect">
            <a:avLst/>
          </a:prstGeom>
          <a:noFill/>
        </p:spPr>
        <p:txBody>
          <a:bodyPr wrap="square" lIns="182880" tIns="146304" rIns="182880" bIns="146304" rtlCol="0">
            <a:spAutoFit/>
          </a:bodyPr>
          <a:lstStyle/>
          <a:p>
            <a:pPr>
              <a:lnSpc>
                <a:spcPct val="90000"/>
              </a:lnSpc>
              <a:spcAft>
                <a:spcPts val="600"/>
              </a:spcAft>
            </a:pPr>
            <a:r>
              <a:rPr lang="en-US" sz="4400" b="0" kern="1200" dirty="0">
                <a:solidFill>
                  <a:schemeClr val="tx1"/>
                </a:solidFill>
                <a:effectLst/>
                <a:latin typeface="+mj-lt"/>
                <a:ea typeface="+mn-ea"/>
                <a:cs typeface="+mn-cs"/>
              </a:rPr>
              <a:t>‘Spilling’ Your Data into Azure Data Lake: Patterns &amp; How-</a:t>
            </a:r>
            <a:r>
              <a:rPr lang="en-US" sz="4400" b="0" kern="1200" dirty="0" err="1">
                <a:solidFill>
                  <a:schemeClr val="tx1"/>
                </a:solidFill>
                <a:effectLst/>
                <a:latin typeface="+mj-lt"/>
                <a:ea typeface="+mn-ea"/>
                <a:cs typeface="+mn-cs"/>
              </a:rPr>
              <a:t>tos</a:t>
            </a:r>
            <a:r>
              <a:rPr lang="en-US" sz="4400" kern="1200" dirty="0">
                <a:solidFill>
                  <a:schemeClr val="tx1"/>
                </a:solidFill>
                <a:effectLst/>
                <a:latin typeface="+mj-lt"/>
                <a:ea typeface="+mn-ea"/>
                <a:cs typeface="+mn-cs"/>
              </a:rPr>
              <a:t>  </a:t>
            </a:r>
            <a:endParaRPr lang="en-US" sz="4400" dirty="0">
              <a:gradFill>
                <a:gsLst>
                  <a:gs pos="2917">
                    <a:schemeClr val="tx1"/>
                  </a:gs>
                  <a:gs pos="30000">
                    <a:schemeClr val="tx1"/>
                  </a:gs>
                </a:gsLst>
                <a:lin ang="5400000" scaled="0"/>
              </a:gradFill>
              <a:latin typeface="+mj-l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503237" y="449262"/>
            <a:ext cx="1552931" cy="332660"/>
          </a:xfrm>
          <a:prstGeom prst="rect">
            <a:avLst/>
          </a:prstGeom>
        </p:spPr>
      </p:pic>
      <p:sp>
        <p:nvSpPr>
          <p:cNvPr id="11" name="TextBox 10"/>
          <p:cNvSpPr txBox="1"/>
          <p:nvPr userDrawn="1"/>
        </p:nvSpPr>
        <p:spPr bwMode="white">
          <a:xfrm>
            <a:off x="292673" y="3972357"/>
            <a:ext cx="10195024"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latin typeface="+mj-lt"/>
              </a:rPr>
              <a:t>Jason Chen</a:t>
            </a:r>
            <a:r>
              <a:rPr lang="en-US" sz="3200" baseline="0" dirty="0">
                <a:gradFill>
                  <a:gsLst>
                    <a:gs pos="2917">
                      <a:schemeClr val="tx1"/>
                    </a:gs>
                    <a:gs pos="30000">
                      <a:schemeClr val="tx1"/>
                    </a:gs>
                  </a:gsLst>
                  <a:lin ang="5400000" scaled="0"/>
                </a:gradFill>
                <a:latin typeface="+mj-lt"/>
              </a:rPr>
              <a:t> | Principal Program Manager</a:t>
            </a:r>
            <a:endParaRPr lang="en-US" sz="32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4949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accent6">
            <a:lumMod val="85000"/>
            <a:lumOff val="1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9" name="Rectangle 8"/>
          <p:cNvSpPr/>
          <p:nvPr userDrawn="1"/>
        </p:nvSpPr>
        <p:spPr bwMode="auto">
          <a:xfrm>
            <a:off x="-1" y="1"/>
            <a:ext cx="8299005" cy="6994524"/>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74638" y="2023254"/>
            <a:ext cx="8024366" cy="1514261"/>
          </a:xfrm>
          <a:prstGeom prst="rect">
            <a:avLst/>
          </a:prstGeom>
          <a:noFill/>
        </p:spPr>
        <p:txBody>
          <a:bodyPr wrap="square" lIns="182880" tIns="146304" rIns="182880" bIns="146304" rtlCol="0">
            <a:spAutoFit/>
          </a:bodyPr>
          <a:lstStyle/>
          <a:p>
            <a:pPr>
              <a:lnSpc>
                <a:spcPct val="90000"/>
              </a:lnSpc>
              <a:spcAft>
                <a:spcPts val="600"/>
              </a:spcAft>
            </a:pPr>
            <a:r>
              <a:rPr lang="en-US" sz="4400" b="0" kern="1200" dirty="0">
                <a:solidFill>
                  <a:schemeClr val="tx1"/>
                </a:solidFill>
                <a:effectLst/>
                <a:latin typeface="+mj-lt"/>
                <a:ea typeface="+mn-ea"/>
                <a:cs typeface="+mn-cs"/>
              </a:rPr>
              <a:t>‘Spilling’ Your Data into Azure Data Lake: Patterns &amp; How-</a:t>
            </a:r>
            <a:r>
              <a:rPr lang="en-US" sz="4400" b="0" kern="1200" dirty="0" err="1">
                <a:solidFill>
                  <a:schemeClr val="tx1"/>
                </a:solidFill>
                <a:effectLst/>
                <a:latin typeface="+mj-lt"/>
                <a:ea typeface="+mn-ea"/>
                <a:cs typeface="+mn-cs"/>
              </a:rPr>
              <a:t>Tos</a:t>
            </a:r>
            <a:endParaRPr lang="en-US" sz="4400" b="0" dirty="0">
              <a:gradFill>
                <a:gsLst>
                  <a:gs pos="2917">
                    <a:schemeClr val="tx1"/>
                  </a:gs>
                  <a:gs pos="30000">
                    <a:schemeClr val="tx1"/>
                  </a:gs>
                </a:gsLst>
                <a:lin ang="5400000" scaled="0"/>
              </a:gradFill>
              <a:latin typeface="+mj-lt"/>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503237" y="449262"/>
            <a:ext cx="1552931" cy="332660"/>
          </a:xfrm>
          <a:prstGeom prst="rect">
            <a:avLst/>
          </a:prstGeom>
        </p:spPr>
      </p:pic>
      <p:sp>
        <p:nvSpPr>
          <p:cNvPr id="11" name="TextBox 10"/>
          <p:cNvSpPr txBox="1"/>
          <p:nvPr userDrawn="1"/>
        </p:nvSpPr>
        <p:spPr bwMode="white">
          <a:xfrm>
            <a:off x="292673" y="3972357"/>
            <a:ext cx="10195024" cy="738664"/>
          </a:xfrm>
          <a:prstGeom prst="rect">
            <a:avLst/>
          </a:prstGeom>
          <a:noFill/>
        </p:spPr>
        <p:txBody>
          <a:bodyPr wrap="square" lIns="182880" tIns="146304" rIns="182880" bIns="146304" rtlCol="0">
            <a:spAutoFit/>
          </a:bodyPr>
          <a:lstStyle/>
          <a:p>
            <a:pPr>
              <a:lnSpc>
                <a:spcPct val="90000"/>
              </a:lnSpc>
              <a:spcAft>
                <a:spcPts val="600"/>
              </a:spcAft>
            </a:pPr>
            <a:r>
              <a:rPr lang="en-US" sz="3200" kern="1200" dirty="0">
                <a:gradFill>
                  <a:gsLst>
                    <a:gs pos="2917">
                      <a:schemeClr val="tx1"/>
                    </a:gs>
                    <a:gs pos="30000">
                      <a:schemeClr val="tx1"/>
                    </a:gs>
                  </a:gsLst>
                  <a:lin ang="5400000" scaled="0"/>
                </a:gradFill>
                <a:latin typeface="+mj-lt"/>
                <a:ea typeface="+mn-ea"/>
                <a:cs typeface="+mn-cs"/>
              </a:rPr>
              <a:t>Jason Chen</a:t>
            </a:r>
          </a:p>
        </p:txBody>
      </p:sp>
    </p:spTree>
    <p:extLst>
      <p:ext uri="{BB962C8B-B14F-4D97-AF65-F5344CB8AC3E}">
        <p14:creationId xmlns:p14="http://schemas.microsoft.com/office/powerpoint/2010/main" val="232312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or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7532">
                      <a:schemeClr val="accent1"/>
                    </a:gs>
                    <a:gs pos="35000">
                      <a:schemeClr val="accent1"/>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593129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bg1"/>
                    </a:gs>
                    <a:gs pos="100000">
                      <a:schemeClr val="bg1"/>
                    </a:gs>
                  </a:gsLst>
                  <a:lin ang="5400000" scaled="0"/>
                </a:gradFill>
              </a:defRPr>
            </a:lvl1pPr>
            <a:lvl2pPr marL="0" indent="0">
              <a:buFontTx/>
              <a:buNone/>
              <a:defRPr sz="2000">
                <a:gradFill>
                  <a:gsLst>
                    <a:gs pos="1250">
                      <a:schemeClr val="bg1"/>
                    </a:gs>
                    <a:gs pos="100000">
                      <a:schemeClr val="bg1"/>
                    </a:gs>
                  </a:gsLst>
                  <a:lin ang="5400000" scaled="0"/>
                </a:gradFill>
              </a:defRPr>
            </a:lvl2pPr>
            <a:lvl3pPr marL="228600" indent="0">
              <a:buNone/>
              <a:defRPr>
                <a:gradFill>
                  <a:gsLst>
                    <a:gs pos="1250">
                      <a:schemeClr val="bg1"/>
                    </a:gs>
                    <a:gs pos="100000">
                      <a:schemeClr val="bg1"/>
                    </a:gs>
                  </a:gsLst>
                  <a:lin ang="5400000" scaled="0"/>
                </a:gradFill>
              </a:defRPr>
            </a:lvl3pPr>
            <a:lvl4pPr marL="457200" indent="0">
              <a:buNone/>
              <a:defRPr>
                <a:gradFill>
                  <a:gsLst>
                    <a:gs pos="1250">
                      <a:schemeClr val="bg1"/>
                    </a:gs>
                    <a:gs pos="100000">
                      <a:schemeClr val="bg1"/>
                    </a:gs>
                  </a:gsLst>
                  <a:lin ang="5400000" scaled="0"/>
                </a:gradFill>
              </a:defRPr>
            </a:lvl4pPr>
            <a:lvl5pPr marL="685800" indent="0">
              <a:buNone/>
              <a:defRPr>
                <a:gradFill>
                  <a:gsLst>
                    <a:gs pos="1250">
                      <a:schemeClr val="bg1"/>
                    </a:gs>
                    <a:gs pos="100000">
                      <a:schemeClr val="bg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40213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867595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685506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287338" indent="-287338">
              <a:spcBef>
                <a:spcPts val="1224"/>
              </a:spcBef>
              <a:buClr>
                <a:schemeClr val="bg1"/>
              </a:buClr>
              <a:buFont typeface="Arial" pitchFamily="34" charset="0"/>
              <a:buChar char="•"/>
              <a:defRPr sz="3200"/>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287338" indent="-287338">
              <a:spcBef>
                <a:spcPts val="1224"/>
              </a:spcBef>
              <a:buClr>
                <a:schemeClr val="bg1"/>
              </a:buClr>
              <a:buFont typeface="Arial" pitchFamily="34" charset="0"/>
              <a:buChar char="•"/>
              <a:defRPr sz="3200"/>
            </a:lvl1pPr>
            <a:lvl2pPr marL="531166" indent="-233195">
              <a:buClr>
                <a:schemeClr val="bg1"/>
              </a:buClr>
              <a:defRPr sz="2400"/>
            </a:lvl2pPr>
            <a:lvl3pPr marL="699585" indent="-168419">
              <a:buClr>
                <a:schemeClr val="bg1"/>
              </a:buClr>
              <a:tabLst/>
              <a:defRPr sz="2000"/>
            </a:lvl3pPr>
            <a:lvl4pPr marL="880958" indent="-181374">
              <a:buClr>
                <a:schemeClr val="bg1"/>
              </a:buClr>
              <a:defRPr/>
            </a:lvl4pPr>
            <a:lvl5pPr marL="1049377" indent="-168419">
              <a:buClr>
                <a:schemeClr val="bg1"/>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07417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926278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rgbClr val="D83B0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r="76770"/>
          <a:stretch/>
        </p:blipFill>
        <p:spPr>
          <a:xfrm>
            <a:off x="10808292" y="0"/>
            <a:ext cx="1628183" cy="6994525"/>
          </a:xfrm>
          <a:prstGeom prst="rect">
            <a:avLst/>
          </a:prstGeom>
        </p:spPr>
      </p:pic>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09179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bwMode="gray">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3658890"/>
          </a:xfrm>
          <a:noFill/>
        </p:spPr>
        <p:txBody>
          <a:bodyPr tIns="91440" bIns="91440" anchor="t" anchorCtr="0">
            <a:no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rotWithShape="1">
          <a:blip r:embed="rId2"/>
          <a:srcRect r="76770"/>
          <a:stretch/>
        </p:blipFill>
        <p:spPr>
          <a:xfrm>
            <a:off x="10808292" y="0"/>
            <a:ext cx="1628183" cy="6994525"/>
          </a:xfrm>
          <a:prstGeom prst="rect">
            <a:avLst/>
          </a:prstGeom>
        </p:spPr>
      </p:pic>
    </p:spTree>
    <p:extLst>
      <p:ext uri="{BB962C8B-B14F-4D97-AF65-F5344CB8AC3E}">
        <p14:creationId xmlns:p14="http://schemas.microsoft.com/office/powerpoint/2010/main" val="626878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teal">
    <p:bg>
      <p:bgPr>
        <a:solidFill>
          <a:srgbClr val="52525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3" name="Rectangle 2"/>
          <p:cNvSpPr/>
          <p:nvPr userDrawn="1"/>
        </p:nvSpPr>
        <p:spPr bwMode="auto">
          <a:xfrm>
            <a:off x="-2" y="1958182"/>
            <a:ext cx="7924800" cy="3078162"/>
          </a:xfrm>
          <a:prstGeom prst="rect">
            <a:avLst/>
          </a:prstGeom>
          <a:solidFill>
            <a:schemeClr val="accent2">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4310282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header orange">
    <p:bg>
      <p:bgPr>
        <a:solidFill>
          <a:srgbClr val="D83B0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5" name="Rectangle 4"/>
          <p:cNvSpPr/>
          <p:nvPr userDrawn="1"/>
        </p:nvSpPr>
        <p:spPr bwMode="auto">
          <a:xfrm>
            <a:off x="-2" y="1958182"/>
            <a:ext cx="7924800" cy="3078162"/>
          </a:xfrm>
          <a:prstGeom prst="rect">
            <a:avLst/>
          </a:prstGeom>
          <a:solidFill>
            <a:schemeClr val="accent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91895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header blue">
    <p:bg>
      <p:bgPr>
        <a:solidFill>
          <a:srgbClr val="00827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5" name="Rectangle 4"/>
          <p:cNvSpPr/>
          <p:nvPr userDrawn="1"/>
        </p:nvSpPr>
        <p:spPr bwMode="auto">
          <a:xfrm>
            <a:off x="-2" y="1958182"/>
            <a:ext cx="7924800" cy="3078162"/>
          </a:xfrm>
          <a:prstGeom prst="rect">
            <a:avLst/>
          </a:prstGeom>
          <a:solidFill>
            <a:schemeClr val="bg2">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370365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header grey">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5" name="Rectangle 4"/>
          <p:cNvSpPr/>
          <p:nvPr userDrawn="1"/>
        </p:nvSpPr>
        <p:spPr bwMode="auto">
          <a:xfrm>
            <a:off x="-2" y="1958182"/>
            <a:ext cx="7924800" cy="3078162"/>
          </a:xfrm>
          <a:prstGeom prst="rect">
            <a:avLst/>
          </a:prstGeom>
          <a:solidFill>
            <a:schemeClr val="bg1">
              <a:lumMod val="50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2621939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bg1"/>
                    </a:gs>
                    <a:gs pos="100000">
                      <a:schemeClr val="bg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028463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teal">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18842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91379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orang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324947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57107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0706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682024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59330558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8973629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1" y="292082"/>
            <a:ext cx="11887200" cy="946413"/>
          </a:xfrm>
          <a:prstGeom prst="rect">
            <a:avLst/>
          </a:prstGeom>
        </p:spPr>
        <p:txBody>
          <a:bodyPr/>
          <a:lstStyle>
            <a:lvl1pPr algn="l">
              <a:defRPr sz="49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595102" y="6761308"/>
            <a:ext cx="566738" cy="136525"/>
          </a:xfrm>
          <a:prstGeom prst="rect">
            <a:avLst/>
          </a:prstGeom>
        </p:spPr>
        <p:txBody>
          <a:bodyPr vert="horz" lIns="93269" tIns="0" rIns="0" bIns="0" rtlCol="0" anchor="ctr"/>
          <a:lstStyle>
            <a:lvl1pPr algn="r" defTabSz="932617"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5" name="Picture 4"/>
          <p:cNvPicPr>
            <a:picLocks noChangeAspect="1"/>
          </p:cNvPicPr>
          <p:nvPr userDrawn="1"/>
        </p:nvPicPr>
        <p:blipFill>
          <a:blip r:embed="rId2"/>
          <a:stretch>
            <a:fillRect/>
          </a:stretch>
        </p:blipFill>
        <p:spPr>
          <a:xfrm>
            <a:off x="274639" y="6610620"/>
            <a:ext cx="916136" cy="195101"/>
          </a:xfrm>
          <a:prstGeom prst="rect">
            <a:avLst/>
          </a:prstGeom>
        </p:spPr>
      </p:pic>
    </p:spTree>
    <p:extLst>
      <p:ext uri="{BB962C8B-B14F-4D97-AF65-F5344CB8AC3E}">
        <p14:creationId xmlns:p14="http://schemas.microsoft.com/office/powerpoint/2010/main" val="1786149877"/>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2849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655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5E99145F-AE75-435D-9221-D1A0838591EE}" type="datetimeFigureOut">
              <a:rPr lang="en-US" smtClean="0"/>
              <a:t>9/26/2016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A3F7C4-3BAE-4F93-AF72-14D6A01BF0A0}" type="slidenum">
              <a:rPr lang="en-US" smtClean="0"/>
              <a:t>‹#›</a:t>
            </a:fld>
            <a:endParaRPr lang="en-US" dirty="0"/>
          </a:p>
        </p:txBody>
      </p:sp>
    </p:spTree>
    <p:extLst>
      <p:ext uri="{BB962C8B-B14F-4D97-AF65-F5344CB8AC3E}">
        <p14:creationId xmlns:p14="http://schemas.microsoft.com/office/powerpoint/2010/main" val="388491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1.emf"/><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image" Target="../media/image1.emf"/><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theme" Target="../theme/theme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theme" Target="../theme/theme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val="0"/>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40" r:id="rId3"/>
    <p:sldLayoutId id="2147484470" r:id="rId4"/>
    <p:sldLayoutId id="2147484241" r:id="rId5"/>
    <p:sldLayoutId id="2147484471" r:id="rId6"/>
    <p:sldLayoutId id="2147484244" r:id="rId7"/>
    <p:sldLayoutId id="2147484245" r:id="rId8"/>
    <p:sldLayoutId id="2147484247" r:id="rId9"/>
    <p:sldLayoutId id="2147484249" r:id="rId10"/>
    <p:sldLayoutId id="2147484250" r:id="rId11"/>
    <p:sldLayoutId id="2147484251" r:id="rId12"/>
    <p:sldLayoutId id="2147484377" r:id="rId13"/>
    <p:sldLayoutId id="2147484463" r:id="rId14"/>
    <p:sldLayoutId id="2147484256" r:id="rId15"/>
    <p:sldLayoutId id="2147484257" r:id="rId16"/>
    <p:sldLayoutId id="2147484260" r:id="rId17"/>
    <p:sldLayoutId id="2147484299" r:id="rId18"/>
    <p:sldLayoutId id="2147484263"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val="0"/>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73" r:id="rId1"/>
    <p:sldLayoutId id="2147484388" r:id="rId2"/>
    <p:sldLayoutId id="2147484390" r:id="rId3"/>
    <p:sldLayoutId id="2147484392" r:id="rId4"/>
    <p:sldLayoutId id="2147484394" r:id="rId5"/>
    <p:sldLayoutId id="2147484396" r:id="rId6"/>
    <p:sldLayoutId id="2147484397" r:id="rId7"/>
    <p:sldLayoutId id="2147484398" r:id="rId8"/>
    <p:sldLayoutId id="2147484399" r:id="rId9"/>
    <p:sldLayoutId id="2147484400" r:id="rId10"/>
    <p:sldLayoutId id="2147484401" r:id="rId11"/>
    <p:sldLayoutId id="2147484403" r:id="rId12"/>
    <p:sldLayoutId id="2147484464" r:id="rId13"/>
    <p:sldLayoutId id="2147484404" r:id="rId14"/>
    <p:sldLayoutId id="2147484405" r:id="rId15"/>
    <p:sldLayoutId id="2147484407" r:id="rId16"/>
    <p:sldLayoutId id="2147484409" r:id="rId17"/>
    <p:sldLayoutId id="214748441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val="0"/>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220475670"/>
      </p:ext>
    </p:extLst>
  </p:cSld>
  <p:clrMap bg1="lt1" tx1="dk1" bg2="lt2" tx2="dk2" accent1="accent1" accent2="accent2" accent3="accent3" accent4="accent4" accent5="accent5" accent6="accent6" hlink="hlink" folHlink="folHlink"/>
  <p:sldLayoutIdLst>
    <p:sldLayoutId id="2147484475" r:id="rId1"/>
    <p:sldLayoutId id="2147484476" r:id="rId2"/>
    <p:sldLayoutId id="2147484477" r:id="rId3"/>
    <p:sldLayoutId id="2147484478" r:id="rId4"/>
    <p:sldLayoutId id="2147484479" r:id="rId5"/>
    <p:sldLayoutId id="2147484480" r:id="rId6"/>
    <p:sldLayoutId id="2147484481" r:id="rId7"/>
    <p:sldLayoutId id="2147484482" r:id="rId8"/>
    <p:sldLayoutId id="2147484483" r:id="rId9"/>
    <p:sldLayoutId id="2147484484" r:id="rId10"/>
    <p:sldLayoutId id="2147484485" r:id="rId11"/>
    <p:sldLayoutId id="2147484486" r:id="rId12"/>
    <p:sldLayoutId id="2147484487" r:id="rId13"/>
    <p:sldLayoutId id="2147484488" r:id="rId14"/>
    <p:sldLayoutId id="2147484489" r:id="rId15"/>
    <p:sldLayoutId id="2147484490" r:id="rId16"/>
    <p:sldLayoutId id="2147484491" r:id="rId17"/>
    <p:sldLayoutId id="2147484492" r:id="rId18"/>
    <p:sldLayoutId id="2147484493"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061038"/>
      </p:ext>
    </p:extLst>
  </p:cSld>
  <p:clrMap bg1="dk1" tx1="lt1" bg2="dk2" tx2="lt2" accent1="accent1" accent2="accent2" accent3="accent3" accent4="accent4" accent5="accent5" accent6="accent6" hlink="hlink" folHlink="folHlink"/>
  <p:sldLayoutIdLst>
    <p:sldLayoutId id="2147484495" r:id="rId1"/>
    <p:sldLayoutId id="2147484496" r:id="rId2"/>
    <p:sldLayoutId id="2147484497" r:id="rId3"/>
    <p:sldLayoutId id="2147484498" r:id="rId4"/>
    <p:sldLayoutId id="2147484499" r:id="rId5"/>
    <p:sldLayoutId id="2147484500" r:id="rId6"/>
    <p:sldLayoutId id="2147484501" r:id="rId7"/>
    <p:sldLayoutId id="2147484502" r:id="rId8"/>
    <p:sldLayoutId id="2147484503" r:id="rId9"/>
    <p:sldLayoutId id="2147484504" r:id="rId10"/>
    <p:sldLayoutId id="2147484505" r:id="rId11"/>
    <p:sldLayoutId id="2147484506" r:id="rId12"/>
    <p:sldLayoutId id="2147484507" r:id="rId13"/>
    <p:sldLayoutId id="2147484508" r:id="rId14"/>
    <p:sldLayoutId id="2147484509" r:id="rId15"/>
    <p:sldLayoutId id="2147484510" r:id="rId16"/>
    <p:sldLayoutId id="2147484511" r:id="rId17"/>
    <p:sldLayoutId id="2147484512" r:id="rId18"/>
    <p:sldLayoutId id="2147484513" r:id="rId19"/>
    <p:sldLayoutId id="2147484514" r:id="rId20"/>
    <p:sldLayoutId id="2147484515" r:id="rId21"/>
    <p:sldLayoutId id="2147484516" r:id="rId22"/>
    <p:sldLayoutId id="2147484517" r:id="rId23"/>
    <p:sldLayoutId id="2147484518" r:id="rId24"/>
    <p:sldLayoutId id="2147484519" r:id="rId25"/>
    <p:sldLayoutId id="2147484520" r:id="rId26"/>
    <p:sldLayoutId id="2147484521"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bg1"/>
              </a:gs>
              <a:gs pos="100000">
                <a:schemeClr val="bg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bg1"/>
              </a:gs>
              <a:gs pos="100000">
                <a:schemeClr val="bg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1"/>
              </a:gs>
              <a:gs pos="100000">
                <a:schemeClr val="bg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1"/>
              </a:gs>
              <a:gs pos="100000">
                <a:schemeClr val="bg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1"/>
              </a:gs>
              <a:gs pos="100000">
                <a:schemeClr val="bg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0.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0.xml"/></Relationships>
</file>

<file path=ppt/slides/_rels/slide1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21.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20.png"/><Relationship Id="rId2" Type="http://schemas.openxmlformats.org/officeDocument/2006/relationships/tags" Target="../tags/tag3.xml"/><Relationship Id="rId16" Type="http://schemas.openxmlformats.org/officeDocument/2006/relationships/image" Target="../media/image18.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9.png"/><Relationship Id="rId5" Type="http://schemas.openxmlformats.org/officeDocument/2006/relationships/tags" Target="../tags/tag6.xml"/><Relationship Id="rId15" Type="http://schemas.openxmlformats.org/officeDocument/2006/relationships/image" Target="../media/image22.png"/><Relationship Id="rId10" Type="http://schemas.openxmlformats.org/officeDocument/2006/relationships/notesSlide" Target="../notesSlides/notesSlide11.xml"/><Relationship Id="rId4" Type="http://schemas.openxmlformats.org/officeDocument/2006/relationships/tags" Target="../tags/tag5.xml"/><Relationship Id="rId9" Type="http://schemas.openxmlformats.org/officeDocument/2006/relationships/slideLayout" Target="../slideLayouts/slideLayout76.xml"/><Relationship Id="rId1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17.png"/><Relationship Id="rId7" Type="http://schemas.openxmlformats.org/officeDocument/2006/relationships/image" Target="../media/image26.emf"/><Relationship Id="rId2" Type="http://schemas.openxmlformats.org/officeDocument/2006/relationships/notesSlide" Target="../notesSlides/notesSlide12.xml"/><Relationship Id="rId1" Type="http://schemas.openxmlformats.org/officeDocument/2006/relationships/slideLayout" Target="../slideLayouts/slideLayout80.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6.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en-us/documentation/articles/data-lake-store-data-transfer-sql-sqoop/" TargetMode="External"/><Relationship Id="rId2" Type="http://schemas.openxmlformats.org/officeDocument/2006/relationships/hyperlink" Target="https://sqoop.apache.org/docs/1.4.4/SqoopUserGuide.html" TargetMode="External"/><Relationship Id="rId1" Type="http://schemas.openxmlformats.org/officeDocument/2006/relationships/slideLayout" Target="../slideLayouts/slideLayout7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6.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7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6.xml"/><Relationship Id="rId4" Type="http://schemas.openxmlformats.org/officeDocument/2006/relationships/image" Target="../media/image3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6.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76.xml"/></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76.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3.svg"/><Relationship Id="rId9"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6.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76.xml"/></Relationships>
</file>

<file path=ppt/slides/_rels/slide3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4.png"/><Relationship Id="rId7"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76.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45.svg"/><Relationship Id="rId9" Type="http://schemas.openxmlformats.org/officeDocument/2006/relationships/image" Target="../media/image30.png"/></Relationships>
</file>

<file path=ppt/slides/_rels/slide3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4.png"/><Relationship Id="rId7" Type="http://schemas.openxmlformats.org/officeDocument/2006/relationships/image" Target="../media/image29.svg"/><Relationship Id="rId2" Type="http://schemas.openxmlformats.org/officeDocument/2006/relationships/notesSlide" Target="../notesSlides/notesSlide32.xml"/><Relationship Id="rId1" Type="http://schemas.openxmlformats.org/officeDocument/2006/relationships/slideLayout" Target="../slideLayouts/slideLayout76.xml"/><Relationship Id="rId6" Type="http://schemas.openxmlformats.org/officeDocument/2006/relationships/image" Target="../media/image28.png"/><Relationship Id="rId5" Type="http://schemas.openxmlformats.org/officeDocument/2006/relationships/image" Target="../media/image47.png"/><Relationship Id="rId10" Type="http://schemas.openxmlformats.org/officeDocument/2006/relationships/image" Target="../media/image30.png"/><Relationship Id="rId4" Type="http://schemas.openxmlformats.org/officeDocument/2006/relationships/image" Target="../media/image45.svg"/><Relationship Id="rId9"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5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53.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53.xml"/><Relationship Id="rId6" Type="http://schemas.openxmlformats.org/officeDocument/2006/relationships/image" Target="../media/image58.png"/><Relationship Id="rId5" Type="http://schemas.openxmlformats.org/officeDocument/2006/relationships/image" Target="../media/image49.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53.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6.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6.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Machine Learning &amp; Data Science Summit</a:t>
            </a:r>
          </a:p>
        </p:txBody>
      </p:sp>
      <p:sp>
        <p:nvSpPr>
          <p:cNvPr id="5" name="Text Placeholder 4"/>
          <p:cNvSpPr>
            <a:spLocks noGrp="1"/>
          </p:cNvSpPr>
          <p:nvPr>
            <p:ph type="body" sz="quarter" idx="12"/>
          </p:nvPr>
        </p:nvSpPr>
        <p:spPr/>
        <p:txBody>
          <a:bodyPr/>
          <a:lstStyle/>
          <a:p>
            <a:r>
              <a:rPr lang="en-US" dirty="0"/>
              <a:t>September 26 – 27 | Atlanta, GA</a:t>
            </a:r>
          </a:p>
        </p:txBody>
      </p:sp>
    </p:spTree>
    <p:extLst>
      <p:ext uri="{BB962C8B-B14F-4D97-AF65-F5344CB8AC3E}">
        <p14:creationId xmlns:p14="http://schemas.microsoft.com/office/powerpoint/2010/main" val="41586752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noProof="0" dirty="0">
                <a:solidFill>
                  <a:schemeClr val="tx1"/>
                </a:solidFill>
              </a:rPr>
              <a:t>No limits to storage</a:t>
            </a:r>
          </a:p>
        </p:txBody>
      </p:sp>
      <p:sp>
        <p:nvSpPr>
          <p:cNvPr id="4" name="Slide Number Placeholder 3"/>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A0AC42-AA1D-4944-8D96-660DE70C7E1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2" name="Rectangle 11"/>
          <p:cNvSpPr/>
          <p:nvPr/>
        </p:nvSpPr>
        <p:spPr bwMode="auto">
          <a:xfrm>
            <a:off x="883" y="1274960"/>
            <a:ext cx="12434711" cy="4703166"/>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22" tIns="466278" rIns="5875101" bIns="93256" numCol="1" spcCol="0" rtlCol="0" fromWordArt="0" anchor="t" anchorCtr="0" forceAA="0" compatLnSpc="1">
            <a:prstTxWarp prst="textNoShape">
              <a:avLst/>
            </a:prstTxWarp>
            <a:noAutofit/>
          </a:bodyPr>
          <a:lstStyle/>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Each file in ADL Store is sliced into blocks</a:t>
            </a:r>
          </a:p>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Blocks are distributed across multiple data nodes in the backend storage system</a:t>
            </a:r>
          </a:p>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With sufficient number of backend storage data nodes, files of any size can be stored</a:t>
            </a:r>
          </a:p>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Backend storage runs in the Azure cloud which has virtually unlimited resources</a:t>
            </a:r>
          </a:p>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Metadata is stored about each file</a:t>
            </a:r>
            <a:b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b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No limit to metadata either.</a:t>
            </a:r>
          </a:p>
        </p:txBody>
      </p:sp>
      <p:grpSp>
        <p:nvGrpSpPr>
          <p:cNvPr id="7" name="Group 6"/>
          <p:cNvGrpSpPr/>
          <p:nvPr/>
        </p:nvGrpSpPr>
        <p:grpSpPr>
          <a:xfrm>
            <a:off x="7320135" y="2296582"/>
            <a:ext cx="3609844" cy="1092896"/>
            <a:chOff x="7176390" y="2251587"/>
            <a:chExt cx="3539384" cy="1071716"/>
          </a:xfrm>
        </p:grpSpPr>
        <p:sp>
          <p:nvSpPr>
            <p:cNvPr id="69" name="Rectangle 68"/>
            <p:cNvSpPr/>
            <p:nvPr/>
          </p:nvSpPr>
          <p:spPr bwMode="auto">
            <a:xfrm>
              <a:off x="7176390" y="2251587"/>
              <a:ext cx="3539384" cy="1071716"/>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t" anchorCtr="0" compatLnSpc="1">
              <a:prstTxWarp prst="textNoShape">
                <a:avLst/>
              </a:prstTxWarp>
              <a:noAutofit/>
            </a:bodyPr>
            <a:lstStyle/>
            <a:p>
              <a:pPr marL="0" marR="0" lvl="0" indent="0" algn="ctr" defTabSz="932510" eaLnBrk="1" fontAlgn="auto" latinLnBrk="0" hangingPunct="1">
                <a:lnSpc>
                  <a:spcPct val="90000"/>
                </a:lnSpc>
                <a:spcBef>
                  <a:spcPts val="0"/>
                </a:spcBef>
                <a:spcAft>
                  <a:spcPts val="612"/>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mj-lt"/>
                </a:rPr>
                <a:t>Azure Data Lake Store file</a:t>
              </a:r>
            </a:p>
          </p:txBody>
        </p:sp>
        <p:sp>
          <p:nvSpPr>
            <p:cNvPr id="73" name="TextBox 72"/>
            <p:cNvSpPr txBox="1"/>
            <p:nvPr/>
          </p:nvSpPr>
          <p:spPr>
            <a:xfrm>
              <a:off x="9433326" y="2894176"/>
              <a:ext cx="94578" cy="153964"/>
            </a:xfrm>
            <a:prstGeom prst="rect">
              <a:avLst/>
            </a:prstGeom>
            <a:noFill/>
            <a:ln>
              <a:noFill/>
            </a:ln>
          </p:spPr>
          <p:txBody>
            <a:bodyPr wrap="none" lIns="0" tIns="0" rIns="0" bIns="0" rtlCol="0">
              <a:noAutofit/>
            </a:bodyPr>
            <a:lstStyle/>
            <a:p>
              <a:pPr marL="0" marR="0" lvl="0" indent="0" defTabSz="951214"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mj-lt"/>
                </a:rPr>
                <a:t>…</a:t>
              </a:r>
            </a:p>
          </p:txBody>
        </p:sp>
        <p:grpSp>
          <p:nvGrpSpPr>
            <p:cNvPr id="6" name="Group 5"/>
            <p:cNvGrpSpPr/>
            <p:nvPr/>
          </p:nvGrpSpPr>
          <p:grpSpPr>
            <a:xfrm>
              <a:off x="7323223" y="2668529"/>
              <a:ext cx="813348" cy="585287"/>
              <a:chOff x="7230343" y="2865889"/>
              <a:chExt cx="565425" cy="406881"/>
            </a:xfrm>
          </p:grpSpPr>
          <p:pic>
            <p:nvPicPr>
              <p:cNvPr id="44" name="Picture 2" descr="\\MAGNUM\Projects\Microsoft\Cloud Power FY12\Design\ICONS_PNG\Server.png"/>
              <p:cNvPicPr>
                <a:picLocks noChangeAspect="1" noChangeArrowheads="1"/>
              </p:cNvPicPr>
              <p:nvPr/>
            </p:nvPicPr>
            <p:blipFill rotWithShape="1">
              <a:blip r:embed="rId3" cstate="print">
                <a:lum bright="100000"/>
              </a:blip>
              <a:srcRect l="19080" t="53857" r="18421" b="10243"/>
              <a:stretch/>
            </p:blipFill>
            <p:spPr bwMode="auto">
              <a:xfrm>
                <a:off x="7230343" y="2947987"/>
                <a:ext cx="565425" cy="324783"/>
              </a:xfrm>
              <a:prstGeom prst="rect">
                <a:avLst/>
              </a:prstGeom>
              <a:noFill/>
            </p:spPr>
          </p:pic>
          <p:sp>
            <p:nvSpPr>
              <p:cNvPr id="2" name="Rectangle 1"/>
              <p:cNvSpPr/>
              <p:nvPr/>
            </p:nvSpPr>
            <p:spPr>
              <a:xfrm>
                <a:off x="7261486" y="3017337"/>
                <a:ext cx="425309" cy="137348"/>
              </a:xfrm>
              <a:prstGeom prst="rect">
                <a:avLst/>
              </a:prstGeom>
              <a:solidFill>
                <a:schemeClr val="bg1"/>
              </a:solidFill>
            </p:spPr>
            <p:txBody>
              <a:bodyPr wrap="square" lIns="0" tIns="0" rIns="0" bIns="0">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1 </a:t>
                </a:r>
              </a:p>
            </p:txBody>
          </p:sp>
          <p:pic>
            <p:nvPicPr>
              <p:cNvPr id="78" name="Picture 2" descr="\\MAGNUM\Projects\Microsoft\Cloud Power FY12\Design\ICONS_PNG\Server.png"/>
              <p:cNvPicPr>
                <a:picLocks noChangeArrowheads="1"/>
              </p:cNvPicPr>
              <p:nvPr/>
            </p:nvPicPr>
            <p:blipFill rotWithShape="1">
              <a:blip r:embed="rId3" cstate="print">
                <a:lum bright="100000"/>
              </a:blip>
              <a:srcRect l="19080" t="11111" r="18421" b="73453"/>
              <a:stretch/>
            </p:blipFill>
            <p:spPr bwMode="auto">
              <a:xfrm>
                <a:off x="7235105" y="2865889"/>
                <a:ext cx="557784" cy="135502"/>
              </a:xfrm>
              <a:prstGeom prst="rect">
                <a:avLst/>
              </a:prstGeom>
              <a:noFill/>
            </p:spPr>
          </p:pic>
        </p:grpSp>
        <p:grpSp>
          <p:nvGrpSpPr>
            <p:cNvPr id="79" name="Group 78"/>
            <p:cNvGrpSpPr/>
            <p:nvPr/>
          </p:nvGrpSpPr>
          <p:grpSpPr>
            <a:xfrm>
              <a:off x="8368499" y="2668529"/>
              <a:ext cx="813348" cy="585287"/>
              <a:chOff x="7230343" y="2865889"/>
              <a:chExt cx="565425" cy="406881"/>
            </a:xfrm>
          </p:grpSpPr>
          <p:pic>
            <p:nvPicPr>
              <p:cNvPr id="81" name="Picture 2" descr="\\MAGNUM\Projects\Microsoft\Cloud Power FY12\Design\ICONS_PNG\Server.png"/>
              <p:cNvPicPr>
                <a:picLocks noChangeAspect="1" noChangeArrowheads="1"/>
              </p:cNvPicPr>
              <p:nvPr/>
            </p:nvPicPr>
            <p:blipFill rotWithShape="1">
              <a:blip r:embed="rId3" cstate="print">
                <a:lum bright="100000"/>
              </a:blip>
              <a:srcRect l="19080" t="53857" r="18421" b="10243"/>
              <a:stretch/>
            </p:blipFill>
            <p:spPr bwMode="auto">
              <a:xfrm>
                <a:off x="7230343" y="2947987"/>
                <a:ext cx="565425" cy="324783"/>
              </a:xfrm>
              <a:prstGeom prst="rect">
                <a:avLst/>
              </a:prstGeom>
              <a:noFill/>
            </p:spPr>
          </p:pic>
          <p:sp>
            <p:nvSpPr>
              <p:cNvPr id="82" name="Rectangle 81"/>
              <p:cNvSpPr/>
              <p:nvPr/>
            </p:nvSpPr>
            <p:spPr>
              <a:xfrm>
                <a:off x="7261486" y="3017338"/>
                <a:ext cx="425309" cy="137348"/>
              </a:xfrm>
              <a:prstGeom prst="rect">
                <a:avLst/>
              </a:prstGeom>
              <a:solidFill>
                <a:schemeClr val="bg1"/>
              </a:solidFill>
            </p:spPr>
            <p:txBody>
              <a:bodyPr wrap="square" lIns="0" tIns="0" rIns="0" bIns="0">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2 </a:t>
                </a:r>
              </a:p>
            </p:txBody>
          </p:sp>
          <p:pic>
            <p:nvPicPr>
              <p:cNvPr id="83" name="Picture 2" descr="\\MAGNUM\Projects\Microsoft\Cloud Power FY12\Design\ICONS_PNG\Server.png"/>
              <p:cNvPicPr>
                <a:picLocks noChangeArrowheads="1"/>
              </p:cNvPicPr>
              <p:nvPr/>
            </p:nvPicPr>
            <p:blipFill rotWithShape="1">
              <a:blip r:embed="rId3" cstate="print">
                <a:lum bright="100000"/>
              </a:blip>
              <a:srcRect l="19080" t="11111" r="18421" b="73453"/>
              <a:stretch/>
            </p:blipFill>
            <p:spPr bwMode="auto">
              <a:xfrm>
                <a:off x="7235107" y="2865889"/>
                <a:ext cx="557784" cy="135502"/>
              </a:xfrm>
              <a:prstGeom prst="rect">
                <a:avLst/>
              </a:prstGeom>
              <a:noFill/>
            </p:spPr>
          </p:pic>
        </p:grpSp>
        <p:grpSp>
          <p:nvGrpSpPr>
            <p:cNvPr id="84" name="Group 83"/>
            <p:cNvGrpSpPr/>
            <p:nvPr/>
          </p:nvGrpSpPr>
          <p:grpSpPr>
            <a:xfrm>
              <a:off x="9715165" y="2668529"/>
              <a:ext cx="813348" cy="585287"/>
              <a:chOff x="7230343" y="2865889"/>
              <a:chExt cx="565425" cy="406881"/>
            </a:xfrm>
          </p:grpSpPr>
          <p:pic>
            <p:nvPicPr>
              <p:cNvPr id="85" name="Picture 2" descr="\\MAGNUM\Projects\Microsoft\Cloud Power FY12\Design\ICONS_PNG\Server.png"/>
              <p:cNvPicPr>
                <a:picLocks noChangeAspect="1" noChangeArrowheads="1"/>
              </p:cNvPicPr>
              <p:nvPr/>
            </p:nvPicPr>
            <p:blipFill rotWithShape="1">
              <a:blip r:embed="rId3" cstate="print">
                <a:lum bright="100000"/>
              </a:blip>
              <a:srcRect l="19080" t="53857" r="18421" b="10243"/>
              <a:stretch/>
            </p:blipFill>
            <p:spPr bwMode="auto">
              <a:xfrm>
                <a:off x="7230343" y="2947987"/>
                <a:ext cx="565425" cy="324783"/>
              </a:xfrm>
              <a:prstGeom prst="rect">
                <a:avLst/>
              </a:prstGeom>
              <a:noFill/>
            </p:spPr>
          </p:pic>
          <p:sp>
            <p:nvSpPr>
              <p:cNvPr id="90" name="Rectangle 89"/>
              <p:cNvSpPr/>
              <p:nvPr/>
            </p:nvSpPr>
            <p:spPr>
              <a:xfrm>
                <a:off x="7261486" y="3017338"/>
                <a:ext cx="425309" cy="137348"/>
              </a:xfrm>
              <a:prstGeom prst="rect">
                <a:avLst/>
              </a:prstGeom>
              <a:solidFill>
                <a:schemeClr val="bg1"/>
              </a:solidFill>
            </p:spPr>
            <p:txBody>
              <a:bodyPr wrap="square" lIns="0" tIns="0" rIns="0" bIns="0">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2 </a:t>
                </a:r>
              </a:p>
            </p:txBody>
          </p:sp>
          <p:pic>
            <p:nvPicPr>
              <p:cNvPr id="91" name="Picture 2" descr="\\MAGNUM\Projects\Microsoft\Cloud Power FY12\Design\ICONS_PNG\Server.png"/>
              <p:cNvPicPr>
                <a:picLocks noChangeArrowheads="1"/>
              </p:cNvPicPr>
              <p:nvPr/>
            </p:nvPicPr>
            <p:blipFill rotWithShape="1">
              <a:blip r:embed="rId3" cstate="print">
                <a:lum bright="100000"/>
              </a:blip>
              <a:srcRect l="19080" t="11111" r="18421" b="73453"/>
              <a:stretch/>
            </p:blipFill>
            <p:spPr bwMode="auto">
              <a:xfrm>
                <a:off x="7235105" y="2865889"/>
                <a:ext cx="557784" cy="135502"/>
              </a:xfrm>
              <a:prstGeom prst="rect">
                <a:avLst/>
              </a:prstGeom>
              <a:noFill/>
            </p:spPr>
          </p:pic>
        </p:grpSp>
      </p:grpSp>
      <p:grpSp>
        <p:nvGrpSpPr>
          <p:cNvPr id="9" name="Group 8"/>
          <p:cNvGrpSpPr/>
          <p:nvPr/>
        </p:nvGrpSpPr>
        <p:grpSpPr>
          <a:xfrm>
            <a:off x="6369040" y="3830646"/>
            <a:ext cx="5512038" cy="1637650"/>
            <a:chOff x="6243858" y="3755923"/>
            <a:chExt cx="5404449" cy="1605912"/>
          </a:xfrm>
        </p:grpSpPr>
        <p:sp>
          <p:nvSpPr>
            <p:cNvPr id="19" name="Rectangle 18"/>
            <p:cNvSpPr/>
            <p:nvPr/>
          </p:nvSpPr>
          <p:spPr bwMode="auto">
            <a:xfrm>
              <a:off x="6243858" y="3755923"/>
              <a:ext cx="5404449" cy="1605912"/>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6630" rIns="0" bIns="46630" numCol="1" rtlCol="0" anchor="b" anchorCtr="0" compatLnSpc="1">
              <a:prstTxWarp prst="textNoShape">
                <a:avLst/>
              </a:prstTxWarp>
              <a:noAutofit/>
            </a:bodyPr>
            <a:lstStyle/>
            <a:p>
              <a:pPr marL="0" marR="0" lvl="0" indent="0" algn="ctr" defTabSz="950939"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mj-lt"/>
                </a:rPr>
                <a:t>Backend Storage</a:t>
              </a:r>
            </a:p>
          </p:txBody>
        </p:sp>
        <p:sp>
          <p:nvSpPr>
            <p:cNvPr id="21" name="Rectangle 20"/>
            <p:cNvSpPr/>
            <p:nvPr/>
          </p:nvSpPr>
          <p:spPr bwMode="auto">
            <a:xfrm>
              <a:off x="6335951" y="3874409"/>
              <a:ext cx="831416" cy="1123171"/>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sp>
          <p:nvSpPr>
            <p:cNvPr id="23" name="Rectangle 22"/>
            <p:cNvSpPr/>
            <p:nvPr/>
          </p:nvSpPr>
          <p:spPr bwMode="auto">
            <a:xfrm>
              <a:off x="8076982" y="3869995"/>
              <a:ext cx="831416" cy="1127584"/>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sp>
          <p:nvSpPr>
            <p:cNvPr id="25" name="Rectangle 24"/>
            <p:cNvSpPr/>
            <p:nvPr/>
          </p:nvSpPr>
          <p:spPr bwMode="auto">
            <a:xfrm>
              <a:off x="8983769" y="3869995"/>
              <a:ext cx="831416" cy="1127583"/>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sp>
          <p:nvSpPr>
            <p:cNvPr id="27" name="Rectangle 26"/>
            <p:cNvSpPr/>
            <p:nvPr/>
          </p:nvSpPr>
          <p:spPr bwMode="auto">
            <a:xfrm>
              <a:off x="9854284"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sp>
          <p:nvSpPr>
            <p:cNvPr id="29" name="Rectangle 28"/>
            <p:cNvSpPr/>
            <p:nvPr/>
          </p:nvSpPr>
          <p:spPr bwMode="auto">
            <a:xfrm>
              <a:off x="10714365"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sp>
          <p:nvSpPr>
            <p:cNvPr id="31" name="Rectangle 30"/>
            <p:cNvSpPr/>
            <p:nvPr/>
          </p:nvSpPr>
          <p:spPr bwMode="auto">
            <a:xfrm>
              <a:off x="7206466" y="3869995"/>
              <a:ext cx="831416" cy="1127585"/>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grpSp>
          <p:nvGrpSpPr>
            <p:cNvPr id="68" name="Group 67"/>
            <p:cNvGrpSpPr/>
            <p:nvPr/>
          </p:nvGrpSpPr>
          <p:grpSpPr>
            <a:xfrm>
              <a:off x="6468946" y="4012744"/>
              <a:ext cx="565425" cy="711494"/>
              <a:chOff x="7196823" y="2632752"/>
              <a:chExt cx="565425" cy="711494"/>
            </a:xfrm>
          </p:grpSpPr>
          <p:pic>
            <p:nvPicPr>
              <p:cNvPr id="74" name="Picture 2" descr="\\MAGNUM\Projects\Microsoft\Cloud Power FY12\Design\ICONS_PNG\Server.png"/>
              <p:cNvPicPr>
                <a:picLocks noChangeAspect="1" noChangeArrowheads="1"/>
              </p:cNvPicPr>
              <p:nvPr/>
            </p:nvPicPr>
            <p:blipFill rotWithShape="1">
              <a:blip r:embed="rId3" cstate="print">
                <a:lum bright="100000"/>
              </a:blip>
              <a:srcRect l="19080" t="11111" r="18421" b="10243"/>
              <a:stretch/>
            </p:blipFill>
            <p:spPr bwMode="auto">
              <a:xfrm>
                <a:off x="7196823" y="2632752"/>
                <a:ext cx="565425" cy="711494"/>
              </a:xfrm>
              <a:prstGeom prst="rect">
                <a:avLst/>
              </a:prstGeom>
              <a:noFill/>
            </p:spPr>
          </p:pic>
          <p:sp>
            <p:nvSpPr>
              <p:cNvPr id="76" name="Rectangle 75"/>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nvGrpSpPr>
            <p:cNvPr id="93" name="Group 92"/>
            <p:cNvGrpSpPr/>
            <p:nvPr/>
          </p:nvGrpSpPr>
          <p:grpSpPr>
            <a:xfrm>
              <a:off x="7339461" y="4012744"/>
              <a:ext cx="565425" cy="711494"/>
              <a:chOff x="7196823" y="2632752"/>
              <a:chExt cx="565425" cy="711494"/>
            </a:xfrm>
          </p:grpSpPr>
          <p:pic>
            <p:nvPicPr>
              <p:cNvPr id="94" name="Picture 2" descr="\\MAGNUM\Projects\Microsoft\Cloud Power FY12\Design\ICONS_PNG\Server.png"/>
              <p:cNvPicPr>
                <a:picLocks noChangeAspect="1" noChangeArrowheads="1"/>
              </p:cNvPicPr>
              <p:nvPr/>
            </p:nvPicPr>
            <p:blipFill rotWithShape="1">
              <a:blip r:embed="rId3" cstate="print">
                <a:lum bright="100000"/>
              </a:blip>
              <a:srcRect l="19080" t="11111" r="18421" b="10243"/>
              <a:stretch/>
            </p:blipFill>
            <p:spPr bwMode="auto">
              <a:xfrm>
                <a:off x="7196823" y="2632752"/>
                <a:ext cx="565425" cy="711494"/>
              </a:xfrm>
              <a:prstGeom prst="rect">
                <a:avLst/>
              </a:prstGeom>
              <a:noFill/>
            </p:spPr>
          </p:pic>
          <p:sp>
            <p:nvSpPr>
              <p:cNvPr id="95" name="Rectangle 94"/>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nvGrpSpPr>
            <p:cNvPr id="96" name="Group 95"/>
            <p:cNvGrpSpPr/>
            <p:nvPr/>
          </p:nvGrpSpPr>
          <p:grpSpPr>
            <a:xfrm>
              <a:off x="8204759" y="4012744"/>
              <a:ext cx="565425" cy="711494"/>
              <a:chOff x="7196823" y="2632752"/>
              <a:chExt cx="565425" cy="711494"/>
            </a:xfrm>
          </p:grpSpPr>
          <p:pic>
            <p:nvPicPr>
              <p:cNvPr id="97" name="Picture 2" descr="\\MAGNUM\Projects\Microsoft\Cloud Power FY12\Design\ICONS_PNG\Server.png"/>
              <p:cNvPicPr>
                <a:picLocks noChangeAspect="1" noChangeArrowheads="1"/>
              </p:cNvPicPr>
              <p:nvPr/>
            </p:nvPicPr>
            <p:blipFill rotWithShape="1">
              <a:blip r:embed="rId3" cstate="print">
                <a:lum bright="100000"/>
              </a:blip>
              <a:srcRect l="19080" t="11111" r="18421" b="10243"/>
              <a:stretch/>
            </p:blipFill>
            <p:spPr bwMode="auto">
              <a:xfrm>
                <a:off x="7196823" y="2632752"/>
                <a:ext cx="565425" cy="711494"/>
              </a:xfrm>
              <a:prstGeom prst="rect">
                <a:avLst/>
              </a:prstGeom>
              <a:noFill/>
            </p:spPr>
          </p:pic>
          <p:sp>
            <p:nvSpPr>
              <p:cNvPr id="98" name="Rectangle 97"/>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nvGrpSpPr>
            <p:cNvPr id="99" name="Group 98"/>
            <p:cNvGrpSpPr/>
            <p:nvPr/>
          </p:nvGrpSpPr>
          <p:grpSpPr>
            <a:xfrm>
              <a:off x="9116764" y="4012744"/>
              <a:ext cx="565425" cy="711494"/>
              <a:chOff x="7196823" y="2632752"/>
              <a:chExt cx="565425" cy="711494"/>
            </a:xfrm>
          </p:grpSpPr>
          <p:pic>
            <p:nvPicPr>
              <p:cNvPr id="100" name="Picture 2" descr="\\MAGNUM\Projects\Microsoft\Cloud Power FY12\Design\ICONS_PNG\Server.png"/>
              <p:cNvPicPr>
                <a:picLocks noChangeAspect="1" noChangeArrowheads="1"/>
              </p:cNvPicPr>
              <p:nvPr/>
            </p:nvPicPr>
            <p:blipFill rotWithShape="1">
              <a:blip r:embed="rId3" cstate="print">
                <a:lum bright="100000"/>
              </a:blip>
              <a:srcRect l="19080" t="11111" r="18421" b="10243"/>
              <a:stretch/>
            </p:blipFill>
            <p:spPr bwMode="auto">
              <a:xfrm>
                <a:off x="7196823" y="2632752"/>
                <a:ext cx="565425" cy="711494"/>
              </a:xfrm>
              <a:prstGeom prst="rect">
                <a:avLst/>
              </a:prstGeom>
              <a:noFill/>
            </p:spPr>
          </p:pic>
          <p:sp>
            <p:nvSpPr>
              <p:cNvPr id="101" name="Rectangle 100"/>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nvGrpSpPr>
            <p:cNvPr id="102" name="Group 101"/>
            <p:cNvGrpSpPr/>
            <p:nvPr/>
          </p:nvGrpSpPr>
          <p:grpSpPr>
            <a:xfrm>
              <a:off x="9982062" y="4012744"/>
              <a:ext cx="565425" cy="711494"/>
              <a:chOff x="7196823" y="2632752"/>
              <a:chExt cx="565425" cy="711494"/>
            </a:xfrm>
          </p:grpSpPr>
          <p:pic>
            <p:nvPicPr>
              <p:cNvPr id="103" name="Picture 2" descr="\\MAGNUM\Projects\Microsoft\Cloud Power FY12\Design\ICONS_PNG\Server.png"/>
              <p:cNvPicPr>
                <a:picLocks noChangeAspect="1" noChangeArrowheads="1"/>
              </p:cNvPicPr>
              <p:nvPr/>
            </p:nvPicPr>
            <p:blipFill rotWithShape="1">
              <a:blip r:embed="rId3" cstate="print">
                <a:lum bright="100000"/>
              </a:blip>
              <a:srcRect l="19080" t="11111" r="18421" b="10243"/>
              <a:stretch/>
            </p:blipFill>
            <p:spPr bwMode="auto">
              <a:xfrm>
                <a:off x="7196823" y="2632752"/>
                <a:ext cx="565425" cy="711494"/>
              </a:xfrm>
              <a:prstGeom prst="rect">
                <a:avLst/>
              </a:prstGeom>
              <a:noFill/>
            </p:spPr>
          </p:pic>
          <p:sp>
            <p:nvSpPr>
              <p:cNvPr id="104" name="Rectangle 103"/>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nvGrpSpPr>
            <p:cNvPr id="105" name="Group 104"/>
            <p:cNvGrpSpPr/>
            <p:nvPr/>
          </p:nvGrpSpPr>
          <p:grpSpPr>
            <a:xfrm>
              <a:off x="10837855" y="4012744"/>
              <a:ext cx="565425" cy="711494"/>
              <a:chOff x="7196823" y="2632752"/>
              <a:chExt cx="565425" cy="711494"/>
            </a:xfrm>
          </p:grpSpPr>
          <p:pic>
            <p:nvPicPr>
              <p:cNvPr id="106" name="Picture 2" descr="\\MAGNUM\Projects\Microsoft\Cloud Power FY12\Design\ICONS_PNG\Server.png"/>
              <p:cNvPicPr>
                <a:picLocks noChangeAspect="1" noChangeArrowheads="1"/>
              </p:cNvPicPr>
              <p:nvPr/>
            </p:nvPicPr>
            <p:blipFill rotWithShape="1">
              <a:blip r:embed="rId3" cstate="print">
                <a:lum bright="100000"/>
              </a:blip>
              <a:srcRect l="19080" t="11111" r="18421" b="10243"/>
              <a:stretch/>
            </p:blipFill>
            <p:spPr bwMode="auto">
              <a:xfrm>
                <a:off x="7196823" y="2632752"/>
                <a:ext cx="565425" cy="711494"/>
              </a:xfrm>
              <a:prstGeom prst="rect">
                <a:avLst/>
              </a:prstGeom>
              <a:noFill/>
            </p:spPr>
          </p:pic>
          <p:sp>
            <p:nvSpPr>
              <p:cNvPr id="107" name="Rectangle 106"/>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grpSp>
        <p:nvGrpSpPr>
          <p:cNvPr id="10" name="Group 9"/>
          <p:cNvGrpSpPr/>
          <p:nvPr/>
        </p:nvGrpSpPr>
        <p:grpSpPr>
          <a:xfrm>
            <a:off x="6886949" y="3389477"/>
            <a:ext cx="4465577" cy="561998"/>
            <a:chOff x="6751659" y="3323303"/>
            <a:chExt cx="4378414" cy="551106"/>
          </a:xfrm>
        </p:grpSpPr>
        <p:cxnSp>
          <p:nvCxnSpPr>
            <p:cNvPr id="80" name="Straight Arrow Connector 79"/>
            <p:cNvCxnSpPr>
              <a:endCxn id="31" idx="0"/>
            </p:cNvCxnSpPr>
            <p:nvPr/>
          </p:nvCxnSpPr>
          <p:spPr>
            <a:xfrm>
              <a:off x="7622174"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8492690"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9399477"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10269992"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8943975" y="3323303"/>
              <a:ext cx="2107" cy="258097"/>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1" idx="0"/>
              <a:endCxn id="29" idx="0"/>
            </p:cNvCxnSpPr>
            <p:nvPr/>
          </p:nvCxnSpPr>
          <p:spPr>
            <a:xfrm rot="5400000" flipH="1" flipV="1">
              <a:off x="8938659" y="1682995"/>
              <a:ext cx="4414" cy="4378414"/>
            </a:xfrm>
            <a:prstGeom prst="bentConnector3">
              <a:avLst>
                <a:gd name="adj1" fmla="val 6573720"/>
              </a:avLst>
            </a:prstGeom>
            <a:ln>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78119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20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2500"/>
                            </p:stCondLst>
                            <p:childTnLst>
                              <p:par>
                                <p:cTn id="9" presetID="22" presetClass="entr" presetSubtype="8" fill="hold"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wipe(left)">
                                      <p:cBhvr>
                                        <p:cTn id="11" dur="1000"/>
                                        <p:tgtEl>
                                          <p:spTgt spid="12">
                                            <p:txEl>
                                              <p:pRg st="0" end="0"/>
                                            </p:txEl>
                                          </p:spTgt>
                                        </p:tgtEl>
                                      </p:cBhvr>
                                    </p:animEffect>
                                  </p:childTnLst>
                                </p:cTn>
                              </p:par>
                            </p:childTnLst>
                          </p:cTn>
                        </p:par>
                        <p:par>
                          <p:cTn id="12" fill="hold">
                            <p:stCondLst>
                              <p:cond delay="3500"/>
                            </p:stCondLst>
                            <p:childTnLst>
                              <p:par>
                                <p:cTn id="13" presetID="22" presetClass="entr" presetSubtype="8" fill="hold" nodeType="after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wipe(left)">
                                      <p:cBhvr>
                                        <p:cTn id="15" dur="1000"/>
                                        <p:tgtEl>
                                          <p:spTgt spid="12">
                                            <p:txEl>
                                              <p:pRg st="1" end="1"/>
                                            </p:txEl>
                                          </p:spTgt>
                                        </p:tgtEl>
                                      </p:cBhvr>
                                    </p:animEffect>
                                  </p:childTnLst>
                                </p:cTn>
                              </p:par>
                            </p:childTnLst>
                          </p:cTn>
                        </p:par>
                        <p:par>
                          <p:cTn id="16" fill="hold">
                            <p:stCondLst>
                              <p:cond delay="4500"/>
                            </p:stCondLst>
                            <p:childTnLst>
                              <p:par>
                                <p:cTn id="17" presetID="22" presetClass="entr" presetSubtype="8" fill="hold" nodeType="after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Effect transition="in" filter="wipe(left)">
                                      <p:cBhvr>
                                        <p:cTn id="19" dur="1000"/>
                                        <p:tgtEl>
                                          <p:spTgt spid="12">
                                            <p:txEl>
                                              <p:pRg st="2" end="2"/>
                                            </p:txEl>
                                          </p:spTgt>
                                        </p:tgtEl>
                                      </p:cBhvr>
                                    </p:animEffect>
                                  </p:childTnLst>
                                </p:cTn>
                              </p:par>
                            </p:childTnLst>
                          </p:cTn>
                        </p:par>
                        <p:par>
                          <p:cTn id="20" fill="hold">
                            <p:stCondLst>
                              <p:cond delay="5500"/>
                            </p:stCondLst>
                            <p:childTnLst>
                              <p:par>
                                <p:cTn id="21" presetID="22" presetClass="entr" presetSubtype="8" fill="hold" nodeType="after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animEffect transition="in" filter="wipe(left)">
                                      <p:cBhvr>
                                        <p:cTn id="23" dur="1000"/>
                                        <p:tgtEl>
                                          <p:spTgt spid="12">
                                            <p:txEl>
                                              <p:pRg st="3" end="3"/>
                                            </p:txEl>
                                          </p:spTgt>
                                        </p:tgtEl>
                                      </p:cBhvr>
                                    </p:animEffect>
                                  </p:childTnLst>
                                </p:cTn>
                              </p:par>
                            </p:childTnLst>
                          </p:cTn>
                        </p:par>
                        <p:par>
                          <p:cTn id="24" fill="hold">
                            <p:stCondLst>
                              <p:cond delay="6500"/>
                            </p:stCondLst>
                            <p:childTnLst>
                              <p:par>
                                <p:cTn id="25" presetID="22" presetClass="entr" presetSubtype="8" fill="hold" nodeType="after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wipe(left)">
                                      <p:cBhvr>
                                        <p:cTn id="27" dur="1000"/>
                                        <p:tgtEl>
                                          <p:spTgt spid="12">
                                            <p:txEl>
                                              <p:pRg st="4" end="4"/>
                                            </p:txEl>
                                          </p:spTgt>
                                        </p:tgtEl>
                                      </p:cBhvr>
                                    </p:animEffect>
                                  </p:childTnLst>
                                </p:cTn>
                              </p:par>
                            </p:childTnLst>
                          </p:cTn>
                        </p:par>
                        <p:par>
                          <p:cTn id="28" fill="hold">
                            <p:stCondLst>
                              <p:cond delay="750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8000"/>
                            </p:stCondLst>
                            <p:childTnLst>
                              <p:par>
                                <p:cTn id="33" presetID="22" presetClass="entr" presetSubtype="1"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500"/>
                                        <p:tgtEl>
                                          <p:spTgt spid="10"/>
                                        </p:tgtEl>
                                      </p:cBhvr>
                                    </p:animEffect>
                                  </p:childTnLst>
                                </p:cTn>
                              </p:par>
                            </p:childTnLst>
                          </p:cTn>
                        </p:par>
                        <p:par>
                          <p:cTn id="36" fill="hold">
                            <p:stCondLst>
                              <p:cond delay="85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noProof="0" dirty="0">
                <a:solidFill>
                  <a:schemeClr val="tx1"/>
                </a:solidFill>
              </a:rPr>
              <a:t>Massive throughput</a:t>
            </a:r>
          </a:p>
        </p:txBody>
      </p:sp>
      <p:sp>
        <p:nvSpPr>
          <p:cNvPr id="5" name="Slide Number Placeholder 4"/>
          <p:cNvSpPr>
            <a:spLocks noGrp="1"/>
          </p:cNvSpPr>
          <p:nvPr>
            <p:ph type="sldNum" sz="quarter" idx="4"/>
          </p:nvPr>
        </p:nvSpPr>
        <p:spPr/>
        <p:txBody>
          <a:bodyPr/>
          <a:lstStyle/>
          <a:p>
            <a:pPr marL="0" marR="0" lvl="0" indent="0" defTabSz="932510" eaLnBrk="1" fontAlgn="auto" latinLnBrk="0" hangingPunct="1">
              <a:lnSpc>
                <a:spcPct val="100000"/>
              </a:lnSpc>
              <a:spcBef>
                <a:spcPts val="0"/>
              </a:spcBef>
              <a:spcAft>
                <a:spcPts val="0"/>
              </a:spcAft>
              <a:buClrTx/>
              <a:buSzTx/>
              <a:buFontTx/>
              <a:buNone/>
              <a:tabLst/>
              <a:defRPr/>
            </a:pPr>
            <a:fld id="{F8A0AC42-AA1D-4944-8D96-660DE70C7E1B}" type="slidenum">
              <a:rPr kumimoji="0" lang="en-US" sz="1800" b="0" i="0" u="none" strike="noStrike" kern="0" cap="none" spc="0" normalizeH="0" baseline="0" noProof="0">
                <a:ln>
                  <a:noFill/>
                </a:ln>
                <a:solidFill>
                  <a:schemeClr val="tx1"/>
                </a:solidFill>
                <a:effectLst/>
                <a:uLnTx/>
                <a:uFillTx/>
                <a:latin typeface="+mj-lt"/>
              </a:rPr>
              <a:pPr marL="0" marR="0" lvl="0" indent="0" defTabSz="93251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chemeClr val="tx1"/>
              </a:solidFill>
              <a:effectLst/>
              <a:uLnTx/>
              <a:uFillTx/>
              <a:latin typeface="+mj-lt"/>
            </a:endParaRPr>
          </a:p>
        </p:txBody>
      </p:sp>
      <p:sp>
        <p:nvSpPr>
          <p:cNvPr id="12" name="Rectangle 11"/>
          <p:cNvSpPr/>
          <p:nvPr/>
        </p:nvSpPr>
        <p:spPr bwMode="auto">
          <a:xfrm>
            <a:off x="883" y="1307897"/>
            <a:ext cx="12434711" cy="4954879"/>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22" tIns="466278" rIns="5875101" bIns="93256" numCol="1" spcCol="0" rtlCol="0" fromWordArt="0" anchor="t" anchorCtr="0" forceAA="0" compatLnSpc="1">
            <a:prstTxWarp prst="textNoShape">
              <a:avLst/>
            </a:prstTxWarp>
            <a:noAutofit/>
          </a:bodyPr>
          <a:lstStyle/>
          <a:p>
            <a:pPr marL="354354" marR="0" lvl="0" indent="-298403" defTabSz="932510" eaLnBrk="1" fontAlgn="base" latinLnBrk="0" hangingPunct="1">
              <a:lnSpc>
                <a:spcPct val="100000"/>
              </a:lnSpc>
              <a:spcBef>
                <a:spcPts val="612"/>
              </a:spcBef>
              <a:spcAft>
                <a:spcPts val="612"/>
              </a:spcAft>
              <a:buClr>
                <a:srgbClr val="50B347"/>
              </a:buClr>
              <a:buSzPct val="100000"/>
              <a:buFontTx/>
              <a:buBlip>
                <a:blip r:embed="rId3"/>
              </a:buBlip>
              <a:tabLst>
                <a:tab pos="671407" algn="l"/>
              </a:tabLst>
              <a:defRPr/>
            </a:pPr>
            <a:endParaRPr kumimoji="0" lang="en-GB" sz="2200" b="0" i="0" u="none" strike="noStrike" kern="0" cap="none" spc="0" normalizeH="0" baseline="0" noProof="0" dirty="0">
              <a:ln>
                <a:noFill/>
              </a:ln>
              <a:solidFill>
                <a:schemeClr val="tx1"/>
              </a:solidFill>
              <a:effectLst/>
              <a:uLnTx/>
              <a:uFillTx/>
              <a:latin typeface="+mj-lt"/>
              <a:ea typeface="Segoe UI" pitchFamily="34" charset="0"/>
              <a:cs typeface="Segoe UI" pitchFamily="34" charset="0"/>
            </a:endParaRPr>
          </a:p>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Through read parallelism ADL Store provides massive throughput</a:t>
            </a:r>
          </a:p>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Each read operation on a ADL Store file results in multiple read operations executed in parallel against the backend storage data nodes</a:t>
            </a:r>
          </a:p>
          <a:p>
            <a:pPr marL="55951" marR="0" lvl="0" indent="0" defTabSz="932510" eaLnBrk="1" fontAlgn="base" latinLnBrk="0" hangingPunct="1">
              <a:lnSpc>
                <a:spcPct val="100000"/>
              </a:lnSpc>
              <a:spcBef>
                <a:spcPts val="612"/>
              </a:spcBef>
              <a:spcAft>
                <a:spcPts val="612"/>
              </a:spcAft>
              <a:buClr>
                <a:srgbClr val="50B347"/>
              </a:buClr>
              <a:buSzPct val="100000"/>
              <a:buFontTx/>
              <a:buNone/>
              <a:tabLst>
                <a:tab pos="671407" algn="l"/>
              </a:tabLst>
              <a:defRPr/>
            </a:pPr>
            <a:endParaRPr kumimoji="0" lang="en-GB" sz="2200" b="0" i="0" u="none" strike="noStrike" kern="0" cap="none" spc="0" normalizeH="0" baseline="0" noProof="0" dirty="0">
              <a:ln>
                <a:noFill/>
              </a:ln>
              <a:solidFill>
                <a:schemeClr val="tx1"/>
              </a:solidFill>
              <a:effectLst/>
              <a:uLnTx/>
              <a:uFillTx/>
              <a:latin typeface="+mj-lt"/>
              <a:ea typeface="Segoe UI" pitchFamily="34" charset="0"/>
              <a:cs typeface="Segoe UI" pitchFamily="34" charset="0"/>
            </a:endParaRPr>
          </a:p>
        </p:txBody>
      </p:sp>
      <p:cxnSp>
        <p:nvCxnSpPr>
          <p:cNvPr id="52" name="Straight Connector 51"/>
          <p:cNvCxnSpPr/>
          <p:nvPr/>
        </p:nvCxnSpPr>
        <p:spPr>
          <a:xfrm>
            <a:off x="9125057" y="1917031"/>
            <a:ext cx="0" cy="379551"/>
          </a:xfrm>
          <a:prstGeom prst="line">
            <a:avLst/>
          </a:prstGeom>
          <a:ln w="19050">
            <a:solidFill>
              <a:schemeClr val="bg1">
                <a:lumMod val="50000"/>
              </a:schemeClr>
            </a:solidFill>
            <a:headEnd type="none"/>
            <a:tailEnd type="triangle" w="lg" len="med"/>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8144248" y="1558175"/>
            <a:ext cx="1961619" cy="282513"/>
          </a:xfrm>
          <a:prstGeom prst="rect">
            <a:avLst/>
          </a:prstGeom>
          <a:noFill/>
        </p:spPr>
        <p:txBody>
          <a:bodyPr wrap="square" lIns="0" tIns="0" rIns="0" bIns="0" rtlCol="0">
            <a:spAutoFit/>
          </a:bodyPr>
          <a:lstStyle/>
          <a:p>
            <a:pPr marL="0" marR="0" lvl="0" indent="0" defTabSz="93251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mj-lt"/>
              </a:rPr>
              <a:t>Read operation</a:t>
            </a:r>
          </a:p>
        </p:txBody>
      </p:sp>
      <p:grpSp>
        <p:nvGrpSpPr>
          <p:cNvPr id="74" name="Group 73"/>
          <p:cNvGrpSpPr/>
          <p:nvPr/>
        </p:nvGrpSpPr>
        <p:grpSpPr>
          <a:xfrm>
            <a:off x="7320135" y="2296582"/>
            <a:ext cx="3609844" cy="1092896"/>
            <a:chOff x="7176390" y="2251587"/>
            <a:chExt cx="3539384" cy="1071716"/>
          </a:xfrm>
        </p:grpSpPr>
        <p:sp>
          <p:nvSpPr>
            <p:cNvPr id="76" name="Rectangle 75"/>
            <p:cNvSpPr/>
            <p:nvPr/>
          </p:nvSpPr>
          <p:spPr bwMode="auto">
            <a:xfrm>
              <a:off x="7176390" y="2251587"/>
              <a:ext cx="3539384" cy="1071716"/>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t" anchorCtr="0" compatLnSpc="1">
              <a:prstTxWarp prst="textNoShape">
                <a:avLst/>
              </a:prstTxWarp>
              <a:noAutofit/>
            </a:bodyPr>
            <a:lstStyle/>
            <a:p>
              <a:pPr marL="0" marR="0" lvl="0" indent="0" algn="ctr" defTabSz="932510" eaLnBrk="1" fontAlgn="auto" latinLnBrk="0" hangingPunct="1">
                <a:lnSpc>
                  <a:spcPct val="90000"/>
                </a:lnSpc>
                <a:spcBef>
                  <a:spcPts val="0"/>
                </a:spcBef>
                <a:spcAft>
                  <a:spcPts val="612"/>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mj-lt"/>
                </a:rPr>
                <a:t>Azure Data Lake Store file</a:t>
              </a:r>
            </a:p>
          </p:txBody>
        </p:sp>
        <p:sp>
          <p:nvSpPr>
            <p:cNvPr id="78" name="TextBox 77"/>
            <p:cNvSpPr txBox="1"/>
            <p:nvPr/>
          </p:nvSpPr>
          <p:spPr>
            <a:xfrm>
              <a:off x="9433326" y="2894176"/>
              <a:ext cx="94578" cy="153964"/>
            </a:xfrm>
            <a:prstGeom prst="rect">
              <a:avLst/>
            </a:prstGeom>
            <a:noFill/>
            <a:ln>
              <a:noFill/>
            </a:ln>
          </p:spPr>
          <p:txBody>
            <a:bodyPr wrap="none" lIns="0" tIns="0" rIns="0" bIns="0" rtlCol="0">
              <a:noAutofit/>
            </a:bodyPr>
            <a:lstStyle/>
            <a:p>
              <a:pPr marL="0" marR="0" lvl="0" indent="0" defTabSz="951214"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mj-lt"/>
                </a:rPr>
                <a:t>…</a:t>
              </a:r>
            </a:p>
          </p:txBody>
        </p:sp>
        <p:grpSp>
          <p:nvGrpSpPr>
            <p:cNvPr id="79" name="Group 78"/>
            <p:cNvGrpSpPr/>
            <p:nvPr/>
          </p:nvGrpSpPr>
          <p:grpSpPr>
            <a:xfrm>
              <a:off x="7323223" y="2668529"/>
              <a:ext cx="813348" cy="585287"/>
              <a:chOff x="7230343" y="2865889"/>
              <a:chExt cx="565425" cy="406881"/>
            </a:xfrm>
          </p:grpSpPr>
          <p:pic>
            <p:nvPicPr>
              <p:cNvPr id="93"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94" name="Rectangle 93"/>
              <p:cNvSpPr/>
              <p:nvPr/>
            </p:nvSpPr>
            <p:spPr>
              <a:xfrm>
                <a:off x="7261486" y="3017337"/>
                <a:ext cx="425309" cy="137348"/>
              </a:xfrm>
              <a:prstGeom prst="rect">
                <a:avLst/>
              </a:prstGeom>
              <a:solidFill>
                <a:schemeClr val="bg1"/>
              </a:solidFill>
            </p:spPr>
            <p:txBody>
              <a:bodyPr wrap="square" lIns="0" tIns="0" rIns="0" bIns="0">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1 </a:t>
                </a:r>
              </a:p>
            </p:txBody>
          </p:sp>
          <p:pic>
            <p:nvPicPr>
              <p:cNvPr id="95"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5" y="2865889"/>
                <a:ext cx="557784" cy="135502"/>
              </a:xfrm>
              <a:prstGeom prst="rect">
                <a:avLst/>
              </a:prstGeom>
              <a:noFill/>
            </p:spPr>
          </p:pic>
        </p:grpSp>
        <p:grpSp>
          <p:nvGrpSpPr>
            <p:cNvPr id="81" name="Group 80"/>
            <p:cNvGrpSpPr/>
            <p:nvPr/>
          </p:nvGrpSpPr>
          <p:grpSpPr>
            <a:xfrm>
              <a:off x="8368499" y="2668529"/>
              <a:ext cx="813348" cy="585287"/>
              <a:chOff x="7230343" y="2865889"/>
              <a:chExt cx="565425" cy="406881"/>
            </a:xfrm>
          </p:grpSpPr>
          <p:pic>
            <p:nvPicPr>
              <p:cNvPr id="86"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90" name="Rectangle 89"/>
              <p:cNvSpPr/>
              <p:nvPr/>
            </p:nvSpPr>
            <p:spPr>
              <a:xfrm>
                <a:off x="7261486" y="3017338"/>
                <a:ext cx="425309" cy="137348"/>
              </a:xfrm>
              <a:prstGeom prst="rect">
                <a:avLst/>
              </a:prstGeom>
              <a:solidFill>
                <a:schemeClr val="bg1"/>
              </a:solidFill>
            </p:spPr>
            <p:txBody>
              <a:bodyPr wrap="square" lIns="0" tIns="0" rIns="0" bIns="0">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2 </a:t>
                </a:r>
              </a:p>
            </p:txBody>
          </p:sp>
          <p:pic>
            <p:nvPicPr>
              <p:cNvPr id="91"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7" y="2865889"/>
                <a:ext cx="557784" cy="135502"/>
              </a:xfrm>
              <a:prstGeom prst="rect">
                <a:avLst/>
              </a:prstGeom>
              <a:noFill/>
            </p:spPr>
          </p:pic>
        </p:grpSp>
        <p:grpSp>
          <p:nvGrpSpPr>
            <p:cNvPr id="82" name="Group 81"/>
            <p:cNvGrpSpPr/>
            <p:nvPr/>
          </p:nvGrpSpPr>
          <p:grpSpPr>
            <a:xfrm>
              <a:off x="9715165" y="2668529"/>
              <a:ext cx="813348" cy="585287"/>
              <a:chOff x="7230343" y="2865889"/>
              <a:chExt cx="565425" cy="406881"/>
            </a:xfrm>
          </p:grpSpPr>
          <p:pic>
            <p:nvPicPr>
              <p:cNvPr id="83"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84" name="Rectangle 83"/>
              <p:cNvSpPr/>
              <p:nvPr/>
            </p:nvSpPr>
            <p:spPr>
              <a:xfrm>
                <a:off x="7261486" y="3017338"/>
                <a:ext cx="425309" cy="137348"/>
              </a:xfrm>
              <a:prstGeom prst="rect">
                <a:avLst/>
              </a:prstGeom>
              <a:solidFill>
                <a:schemeClr val="bg1"/>
              </a:solidFill>
            </p:spPr>
            <p:txBody>
              <a:bodyPr wrap="square" lIns="0" tIns="0" rIns="0" bIns="0">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2 </a:t>
                </a:r>
              </a:p>
            </p:txBody>
          </p:sp>
          <p:pic>
            <p:nvPicPr>
              <p:cNvPr id="85"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5" y="2865889"/>
                <a:ext cx="557784" cy="135502"/>
              </a:xfrm>
              <a:prstGeom prst="rect">
                <a:avLst/>
              </a:prstGeom>
              <a:noFill/>
            </p:spPr>
          </p:pic>
        </p:grpSp>
      </p:grpSp>
      <p:grpSp>
        <p:nvGrpSpPr>
          <p:cNvPr id="96" name="Group 95"/>
          <p:cNvGrpSpPr/>
          <p:nvPr/>
        </p:nvGrpSpPr>
        <p:grpSpPr>
          <a:xfrm>
            <a:off x="6369040" y="3830646"/>
            <a:ext cx="5512038" cy="1637650"/>
            <a:chOff x="6243858" y="3755923"/>
            <a:chExt cx="5404449" cy="1605912"/>
          </a:xfrm>
        </p:grpSpPr>
        <p:sp>
          <p:nvSpPr>
            <p:cNvPr id="97" name="Rectangle 96"/>
            <p:cNvSpPr/>
            <p:nvPr/>
          </p:nvSpPr>
          <p:spPr bwMode="auto">
            <a:xfrm>
              <a:off x="6243858" y="3755923"/>
              <a:ext cx="5404449" cy="1605912"/>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6630" rIns="0" bIns="46630" numCol="1" rtlCol="0" anchor="b" anchorCtr="0" compatLnSpc="1">
              <a:prstTxWarp prst="textNoShape">
                <a:avLst/>
              </a:prstTxWarp>
              <a:noAutofit/>
            </a:bodyPr>
            <a:lstStyle/>
            <a:p>
              <a:pPr marL="0" marR="0" lvl="0" indent="0" algn="ctr" defTabSz="950939"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mj-lt"/>
                </a:rPr>
                <a:t>Backend storage</a:t>
              </a:r>
            </a:p>
          </p:txBody>
        </p:sp>
        <p:sp>
          <p:nvSpPr>
            <p:cNvPr id="98" name="Rectangle 97"/>
            <p:cNvSpPr/>
            <p:nvPr/>
          </p:nvSpPr>
          <p:spPr bwMode="auto">
            <a:xfrm>
              <a:off x="6335951" y="3874409"/>
              <a:ext cx="831416" cy="1123171"/>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sp>
          <p:nvSpPr>
            <p:cNvPr id="99" name="Rectangle 98"/>
            <p:cNvSpPr/>
            <p:nvPr/>
          </p:nvSpPr>
          <p:spPr bwMode="auto">
            <a:xfrm>
              <a:off x="8076982" y="3869995"/>
              <a:ext cx="831416" cy="1127584"/>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sp>
          <p:nvSpPr>
            <p:cNvPr id="100" name="Rectangle 99"/>
            <p:cNvSpPr/>
            <p:nvPr/>
          </p:nvSpPr>
          <p:spPr bwMode="auto">
            <a:xfrm>
              <a:off x="8983769" y="3869995"/>
              <a:ext cx="831416" cy="1127583"/>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sp>
          <p:nvSpPr>
            <p:cNvPr id="101" name="Rectangle 100"/>
            <p:cNvSpPr/>
            <p:nvPr/>
          </p:nvSpPr>
          <p:spPr bwMode="auto">
            <a:xfrm>
              <a:off x="9854284"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sp>
          <p:nvSpPr>
            <p:cNvPr id="102" name="Rectangle 101"/>
            <p:cNvSpPr/>
            <p:nvPr/>
          </p:nvSpPr>
          <p:spPr bwMode="auto">
            <a:xfrm>
              <a:off x="10714365"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sp>
          <p:nvSpPr>
            <p:cNvPr id="103" name="Rectangle 102"/>
            <p:cNvSpPr/>
            <p:nvPr/>
          </p:nvSpPr>
          <p:spPr bwMode="auto">
            <a:xfrm>
              <a:off x="7206466" y="3869995"/>
              <a:ext cx="831416" cy="1127585"/>
            </a:xfrm>
            <a:prstGeom prst="rect">
              <a:avLst/>
            </a:prstGeom>
            <a:solidFill>
              <a:schemeClr val="accent1"/>
            </a:solidFill>
            <a:ln w="3175" cap="flat" cmpd="sng" algn="ctr">
              <a:noFill/>
              <a:prstDash val="solid"/>
              <a:headEnd type="none" w="med" len="med"/>
              <a:tailEnd type="none" w="med" len="med"/>
            </a:ln>
            <a:effectLst/>
          </p:spPr>
          <p:txBody>
            <a:bodyPr vert="horz" wrap="square" lIns="91427" tIns="45713" rIns="91427" bIns="45713" numCol="1" rtlCol="0" anchor="b" anchorCtr="0" compatLnSpc="1">
              <a:prstTxWarp prst="textNoShape">
                <a:avLst/>
              </a:prstTxWarp>
              <a:no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mj-lt"/>
                </a:rPr>
                <a:t>Data node</a:t>
              </a:r>
            </a:p>
          </p:txBody>
        </p:sp>
        <p:grpSp>
          <p:nvGrpSpPr>
            <p:cNvPr id="104" name="Group 103"/>
            <p:cNvGrpSpPr/>
            <p:nvPr/>
          </p:nvGrpSpPr>
          <p:grpSpPr>
            <a:xfrm>
              <a:off x="6468946" y="4012744"/>
              <a:ext cx="565425" cy="711494"/>
              <a:chOff x="7196823" y="2632752"/>
              <a:chExt cx="565425" cy="711494"/>
            </a:xfrm>
          </p:grpSpPr>
          <p:pic>
            <p:nvPicPr>
              <p:cNvPr id="120"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21" name="Rectangle 120"/>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nvGrpSpPr>
            <p:cNvPr id="105" name="Group 104"/>
            <p:cNvGrpSpPr/>
            <p:nvPr/>
          </p:nvGrpSpPr>
          <p:grpSpPr>
            <a:xfrm>
              <a:off x="7339461" y="4012744"/>
              <a:ext cx="565425" cy="711494"/>
              <a:chOff x="7196823" y="2632752"/>
              <a:chExt cx="565425" cy="711494"/>
            </a:xfrm>
          </p:grpSpPr>
          <p:pic>
            <p:nvPicPr>
              <p:cNvPr id="118"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9" name="Rectangle 118"/>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nvGrpSpPr>
            <p:cNvPr id="106" name="Group 105"/>
            <p:cNvGrpSpPr/>
            <p:nvPr/>
          </p:nvGrpSpPr>
          <p:grpSpPr>
            <a:xfrm>
              <a:off x="8204759" y="4012744"/>
              <a:ext cx="565425" cy="711494"/>
              <a:chOff x="7196823" y="2632752"/>
              <a:chExt cx="565425" cy="711494"/>
            </a:xfrm>
          </p:grpSpPr>
          <p:pic>
            <p:nvPicPr>
              <p:cNvPr id="116"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7" name="Rectangle 116"/>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nvGrpSpPr>
            <p:cNvPr id="107" name="Group 106"/>
            <p:cNvGrpSpPr/>
            <p:nvPr/>
          </p:nvGrpSpPr>
          <p:grpSpPr>
            <a:xfrm>
              <a:off x="9116764" y="4012744"/>
              <a:ext cx="565425" cy="711494"/>
              <a:chOff x="7196823" y="2632752"/>
              <a:chExt cx="565425" cy="711494"/>
            </a:xfrm>
          </p:grpSpPr>
          <p:pic>
            <p:nvPicPr>
              <p:cNvPr id="114"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5" name="Rectangle 114"/>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nvGrpSpPr>
            <p:cNvPr id="108" name="Group 107"/>
            <p:cNvGrpSpPr/>
            <p:nvPr/>
          </p:nvGrpSpPr>
          <p:grpSpPr>
            <a:xfrm>
              <a:off x="9982062" y="4012744"/>
              <a:ext cx="565425" cy="711494"/>
              <a:chOff x="7196823" y="2632752"/>
              <a:chExt cx="565425" cy="711494"/>
            </a:xfrm>
          </p:grpSpPr>
          <p:pic>
            <p:nvPicPr>
              <p:cNvPr id="112"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3" name="Rectangle 112"/>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nvGrpSpPr>
            <p:cNvPr id="109" name="Group 108"/>
            <p:cNvGrpSpPr/>
            <p:nvPr/>
          </p:nvGrpSpPr>
          <p:grpSpPr>
            <a:xfrm>
              <a:off x="10837855" y="4012744"/>
              <a:ext cx="565425" cy="711494"/>
              <a:chOff x="7196823" y="2632752"/>
              <a:chExt cx="565425" cy="711494"/>
            </a:xfrm>
          </p:grpSpPr>
          <p:pic>
            <p:nvPicPr>
              <p:cNvPr id="110"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1" name="Rectangle 110"/>
              <p:cNvSpPr/>
              <p:nvPr/>
            </p:nvSpPr>
            <p:spPr>
              <a:xfrm>
                <a:off x="7280415" y="3097550"/>
                <a:ext cx="295938" cy="124668"/>
              </a:xfrm>
              <a:prstGeom prst="rect">
                <a:avLst/>
              </a:prstGeom>
              <a:solidFill>
                <a:schemeClr val="bg1"/>
              </a:solidFill>
            </p:spPr>
            <p:txBody>
              <a:bodyPr wrap="square" lIns="0" tIns="0" rIns="0" bIns="0">
                <a:spAutoFit/>
              </a:bodyPr>
              <a:lstStyle/>
              <a:p>
                <a:pPr marL="0" marR="0" lvl="0" indent="0" algn="ctr" defTabSz="951214" eaLnBrk="1" fontAlgn="auto" latinLnBrk="0" hangingPunct="1">
                  <a:lnSpc>
                    <a:spcPct val="90000"/>
                  </a:lnSpc>
                  <a:spcBef>
                    <a:spcPts val="0"/>
                  </a:spcBef>
                  <a:spcAft>
                    <a:spcPts val="612"/>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mj-lt"/>
                    <a:ea typeface="Arial Unicode MS" panose="020B0604020202020204" pitchFamily="34" charset="-128"/>
                    <a:cs typeface="Arial Unicode MS" panose="020B0604020202020204" pitchFamily="34" charset="-128"/>
                  </a:rPr>
                  <a:t>Block </a:t>
                </a:r>
              </a:p>
            </p:txBody>
          </p:sp>
        </p:grpSp>
      </p:grpSp>
      <p:grpSp>
        <p:nvGrpSpPr>
          <p:cNvPr id="122" name="Group 121"/>
          <p:cNvGrpSpPr/>
          <p:nvPr/>
        </p:nvGrpSpPr>
        <p:grpSpPr>
          <a:xfrm>
            <a:off x="6886949" y="3389477"/>
            <a:ext cx="4465577" cy="561998"/>
            <a:chOff x="6751659" y="3323303"/>
            <a:chExt cx="4378414" cy="551106"/>
          </a:xfrm>
        </p:grpSpPr>
        <p:cxnSp>
          <p:nvCxnSpPr>
            <p:cNvPr id="123" name="Straight Arrow Connector 122"/>
            <p:cNvCxnSpPr>
              <a:endCxn id="103" idx="0"/>
            </p:cNvCxnSpPr>
            <p:nvPr/>
          </p:nvCxnSpPr>
          <p:spPr>
            <a:xfrm>
              <a:off x="7622174"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8492690"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9399477"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10269992"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8943975" y="3323303"/>
              <a:ext cx="2107" cy="258097"/>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98" idx="0"/>
              <a:endCxn id="102" idx="0"/>
            </p:cNvCxnSpPr>
            <p:nvPr/>
          </p:nvCxnSpPr>
          <p:spPr>
            <a:xfrm rot="5400000" flipH="1" flipV="1">
              <a:off x="8938659" y="1682995"/>
              <a:ext cx="4414" cy="4378414"/>
            </a:xfrm>
            <a:prstGeom prst="bentConnector3">
              <a:avLst>
                <a:gd name="adj1" fmla="val 6573720"/>
              </a:avLst>
            </a:prstGeom>
            <a:ln>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465911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275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3250"/>
                            </p:stCondLst>
                            <p:childTnLst>
                              <p:par>
                                <p:cTn id="9" presetID="22" presetClass="entr" presetSubtype="8"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wipe(left)">
                                      <p:cBhvr>
                                        <p:cTn id="11" dur="1000"/>
                                        <p:tgtEl>
                                          <p:spTgt spid="12">
                                            <p:txEl>
                                              <p:pRg st="1" end="1"/>
                                            </p:txEl>
                                          </p:spTgt>
                                        </p:tgtEl>
                                      </p:cBhvr>
                                    </p:animEffect>
                                  </p:childTnLst>
                                </p:cTn>
                              </p:par>
                            </p:childTnLst>
                          </p:cTn>
                        </p:par>
                        <p:par>
                          <p:cTn id="12" fill="hold">
                            <p:stCondLst>
                              <p:cond delay="4250"/>
                            </p:stCondLst>
                            <p:childTnLst>
                              <p:par>
                                <p:cTn id="13" presetID="22" presetClass="entr" presetSubtype="8" fill="hold"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wipe(left)">
                                      <p:cBhvr>
                                        <p:cTn id="15" dur="1250"/>
                                        <p:tgtEl>
                                          <p:spTgt spid="12">
                                            <p:txEl>
                                              <p:pRg st="2" end="2"/>
                                            </p:txEl>
                                          </p:spTgt>
                                        </p:tgtEl>
                                      </p:cBhvr>
                                    </p:animEffect>
                                  </p:childTnLst>
                                </p:cTn>
                              </p:par>
                            </p:childTnLst>
                          </p:cTn>
                        </p:par>
                        <p:par>
                          <p:cTn id="16" fill="hold">
                            <p:stCondLst>
                              <p:cond delay="55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6000"/>
                            </p:stCondLst>
                            <p:childTnLst>
                              <p:par>
                                <p:cTn id="21" presetID="22" presetClass="entr" presetSubtype="1"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up)">
                                      <p:cBhvr>
                                        <p:cTn id="23" dur="250"/>
                                        <p:tgtEl>
                                          <p:spTgt spid="52"/>
                                        </p:tgtEl>
                                      </p:cBhvr>
                                    </p:animEffect>
                                  </p:childTnLst>
                                </p:cTn>
                              </p:par>
                            </p:childTnLst>
                          </p:cTn>
                        </p:par>
                        <p:par>
                          <p:cTn id="24" fill="hold">
                            <p:stCondLst>
                              <p:cond delay="6250"/>
                            </p:stCondLst>
                            <p:childTnLst>
                              <p:par>
                                <p:cTn id="25" presetID="10" presetClass="entr" presetSubtype="0" fill="hold"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par>
                          <p:cTn id="28" fill="hold">
                            <p:stCondLst>
                              <p:cond delay="6750"/>
                            </p:stCondLst>
                            <p:childTnLst>
                              <p:par>
                                <p:cTn id="29" presetID="22" presetClass="entr" presetSubtype="1" fill="hold" nodeType="afterEffect">
                                  <p:stCondLst>
                                    <p:cond delay="0"/>
                                  </p:stCondLst>
                                  <p:childTnLst>
                                    <p:set>
                                      <p:cBhvr>
                                        <p:cTn id="30" dur="1" fill="hold">
                                          <p:stCondLst>
                                            <p:cond delay="0"/>
                                          </p:stCondLst>
                                        </p:cTn>
                                        <p:tgtEl>
                                          <p:spTgt spid="122"/>
                                        </p:tgtEl>
                                        <p:attrNameLst>
                                          <p:attrName>style.visibility</p:attrName>
                                        </p:attrNameLst>
                                      </p:cBhvr>
                                      <p:to>
                                        <p:strVal val="visible"/>
                                      </p:to>
                                    </p:set>
                                    <p:animEffect transition="in" filter="wipe(up)">
                                      <p:cBhvr>
                                        <p:cTn id="31" dur="500"/>
                                        <p:tgtEl>
                                          <p:spTgt spid="122"/>
                                        </p:tgtEl>
                                      </p:cBhvr>
                                    </p:animEffect>
                                  </p:childTnLst>
                                </p:cTn>
                              </p:par>
                            </p:childTnLst>
                          </p:cTn>
                        </p:par>
                        <p:par>
                          <p:cTn id="32" fill="hold">
                            <p:stCondLst>
                              <p:cond delay="7250"/>
                            </p:stCondLst>
                            <p:childTnLst>
                              <p:par>
                                <p:cTn id="33" presetID="10" presetClass="entr" presetSubtype="0" fill="hold" nodeType="after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tx1"/>
                </a:solidFill>
              </a:rPr>
              <a:t>HDFS-compatible</a:t>
            </a:r>
          </a:p>
        </p:txBody>
      </p:sp>
      <p:sp>
        <p:nvSpPr>
          <p:cNvPr id="4" name="Rectangle 3"/>
          <p:cNvSpPr/>
          <p:nvPr/>
        </p:nvSpPr>
        <p:spPr>
          <a:xfrm>
            <a:off x="443697" y="1136023"/>
            <a:ext cx="11549081" cy="941711"/>
          </a:xfrm>
          <a:prstGeom prst="rect">
            <a:avLst/>
          </a:prstGeom>
          <a:noFill/>
        </p:spPr>
        <p:txBody>
          <a:bodyPr wrap="square" lIns="0" tIns="93269" rIns="0" bIns="93269">
            <a:spAutoFit/>
          </a:bodyPr>
          <a:lstStyle/>
          <a:p>
            <a:pPr marL="0" marR="0" lvl="0" indent="0" defTabSz="932688"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B347"/>
                </a:solidFill>
                <a:effectLst/>
                <a:uLnTx/>
                <a:uFillTx/>
                <a:latin typeface="Segoe UI Light"/>
              </a:rPr>
              <a:t>With a WebHDFS endpoint Azure Data Lake Store is a Hadoop-compatible file system that integrates seamlessly with Azure HDInsight</a:t>
            </a:r>
          </a:p>
        </p:txBody>
      </p:sp>
      <p:grpSp>
        <p:nvGrpSpPr>
          <p:cNvPr id="3" name="Group 2"/>
          <p:cNvGrpSpPr/>
          <p:nvPr/>
        </p:nvGrpSpPr>
        <p:grpSpPr>
          <a:xfrm>
            <a:off x="461183" y="2185436"/>
            <a:ext cx="11531595" cy="708780"/>
            <a:chOff x="452117" y="2142779"/>
            <a:chExt cx="11304908" cy="694945"/>
          </a:xfrm>
        </p:grpSpPr>
        <p:sp>
          <p:nvSpPr>
            <p:cNvPr id="68" name="TextBox 67"/>
            <p:cNvSpPr txBox="1"/>
            <p:nvPr/>
          </p:nvSpPr>
          <p:spPr>
            <a:xfrm>
              <a:off x="452117" y="2142780"/>
              <a:ext cx="1387239" cy="694944"/>
            </a:xfrm>
            <a:prstGeom prst="rect">
              <a:avLst/>
            </a:prstGeom>
            <a:solidFill>
              <a:srgbClr val="969696"/>
            </a:solidFill>
          </p:spPr>
          <p:txBody>
            <a:bodyPr wrap="square" lIns="91440" tIns="146304" rIns="91440" bIns="146304" rtlCol="0" anchor="ctr" anchorCtr="0">
              <a:noAutofit/>
            </a:bodyPr>
            <a:lstStyle/>
            <a:p>
              <a:pPr marL="0" marR="0" lvl="0" indent="0" algn="ctr" defTabSz="95135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Map reduce</a:t>
              </a:r>
            </a:p>
          </p:txBody>
        </p:sp>
        <p:sp>
          <p:nvSpPr>
            <p:cNvPr id="70" name="TextBox 69"/>
            <p:cNvSpPr txBox="1"/>
            <p:nvPr/>
          </p:nvSpPr>
          <p:spPr>
            <a:xfrm>
              <a:off x="3331089" y="2142779"/>
              <a:ext cx="1572546" cy="694944"/>
            </a:xfrm>
            <a:prstGeom prst="rect">
              <a:avLst/>
            </a:prstGeom>
            <a:solidFill>
              <a:srgbClr val="009E49"/>
            </a:solidFill>
          </p:spPr>
          <p:txBody>
            <a:bodyPr wrap="square" lIns="91440" tIns="146304" rIns="91440" bIns="146304" rtlCol="0" anchor="ctr" anchorCtr="0">
              <a:noAutofit/>
            </a:bodyPr>
            <a:lstStyle/>
            <a:p>
              <a:pPr marL="0" marR="0" lvl="0" indent="0" algn="ctr" defTabSz="95135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Segoe UI Semibold" panose="020B0702040204020203" pitchFamily="34" charset="0"/>
                  <a:cs typeface="Segoe UI Semibold" panose="020B0702040204020203" pitchFamily="34" charset="0"/>
                </a:rPr>
                <a:t>HBase</a:t>
              </a: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 t</a:t>
              </a:r>
              <a:r>
                <a:rPr kumimoji="0" lang="en-US" sz="1400" b="0" i="0" u="none" strike="noStrike" kern="0" cap="none" spc="0" normalizeH="0" baseline="0" noProof="0" dirty="0" err="1">
                  <a:ln>
                    <a:noFill/>
                  </a:ln>
                  <a:solidFill>
                    <a:srgbClr val="FFFFFF"/>
                  </a:solidFill>
                  <a:effectLst/>
                  <a:uLnTx/>
                  <a:uFillTx/>
                  <a:latin typeface="Segoe UI Semibold" panose="020B0702040204020203" pitchFamily="34" charset="0"/>
                  <a:cs typeface="Segoe UI Semibold" panose="020B0702040204020203" pitchFamily="34" charset="0"/>
                </a:rPr>
                <a:t>ransactions</a:t>
              </a:r>
              <a:endPar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endParaRPr>
            </a:p>
          </p:txBody>
        </p:sp>
        <p:sp>
          <p:nvSpPr>
            <p:cNvPr id="64" name="TextBox 63"/>
            <p:cNvSpPr txBox="1"/>
            <p:nvPr/>
          </p:nvSpPr>
          <p:spPr>
            <a:xfrm>
              <a:off x="7321456" y="2142780"/>
              <a:ext cx="4435569" cy="694944"/>
            </a:xfrm>
            <a:prstGeom prst="rect">
              <a:avLst/>
            </a:prstGeom>
            <a:solidFill>
              <a:srgbClr val="7FBA00"/>
            </a:solidFill>
          </p:spPr>
          <p:txBody>
            <a:bodyPr wrap="square" lIns="182880" tIns="146304" rIns="182880" bIns="146304" rtlCol="0" anchor="ctr">
              <a:noAutofit/>
            </a:bodyPr>
            <a:lstStyle/>
            <a:p>
              <a:pPr marL="0" marR="0" lvl="0" indent="0" algn="ctr" defTabSz="95135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Any HDFS application</a:t>
              </a:r>
            </a:p>
          </p:txBody>
        </p:sp>
        <p:sp>
          <p:nvSpPr>
            <p:cNvPr id="78" name="TextBox 77"/>
            <p:cNvSpPr txBox="1"/>
            <p:nvPr/>
          </p:nvSpPr>
          <p:spPr>
            <a:xfrm>
              <a:off x="1946105" y="2142780"/>
              <a:ext cx="1278235" cy="694944"/>
            </a:xfrm>
            <a:prstGeom prst="rect">
              <a:avLst/>
            </a:prstGeom>
            <a:solidFill>
              <a:srgbClr val="FF8C00"/>
            </a:solidFill>
          </p:spPr>
          <p:txBody>
            <a:bodyPr wrap="square" lIns="91440" tIns="146304" rIns="91440" bIns="146304" rtlCol="0" anchor="ctr" anchorCtr="0">
              <a:noAutofit/>
            </a:bodyPr>
            <a:lstStyle/>
            <a:p>
              <a:pPr marL="0" marR="0" lvl="0" indent="0" algn="ctr" defTabSz="95135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Hive query</a:t>
              </a:r>
            </a:p>
          </p:txBody>
        </p:sp>
      </p:grpSp>
      <p:grpSp>
        <p:nvGrpSpPr>
          <p:cNvPr id="6" name="Group 5"/>
          <p:cNvGrpSpPr/>
          <p:nvPr/>
        </p:nvGrpSpPr>
        <p:grpSpPr>
          <a:xfrm>
            <a:off x="1168712" y="2894217"/>
            <a:ext cx="8562844" cy="345643"/>
            <a:chOff x="1145737" y="2837724"/>
            <a:chExt cx="8394516" cy="338896"/>
          </a:xfrm>
        </p:grpSpPr>
        <p:cxnSp>
          <p:nvCxnSpPr>
            <p:cNvPr id="72" name="Straight Arrow Connector 71"/>
            <p:cNvCxnSpPr>
              <a:stCxn id="68" idx="2"/>
            </p:cNvCxnSpPr>
            <p:nvPr/>
          </p:nvCxnSpPr>
          <p:spPr>
            <a:xfrm>
              <a:off x="1145737" y="2837724"/>
              <a:ext cx="2026" cy="338896"/>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80" name="Straight Arrow Connector 79"/>
            <p:cNvCxnSpPr/>
            <p:nvPr/>
          </p:nvCxnSpPr>
          <p:spPr>
            <a:xfrm>
              <a:off x="2584209" y="2838766"/>
              <a:ext cx="2026" cy="337854"/>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81" name="Straight Arrow Connector 80"/>
            <p:cNvCxnSpPr/>
            <p:nvPr/>
          </p:nvCxnSpPr>
          <p:spPr>
            <a:xfrm>
              <a:off x="4116349" y="2838766"/>
              <a:ext cx="2026" cy="337854"/>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82" name="Straight Arrow Connector 81"/>
            <p:cNvCxnSpPr/>
            <p:nvPr/>
          </p:nvCxnSpPr>
          <p:spPr>
            <a:xfrm>
              <a:off x="9538227" y="2838766"/>
              <a:ext cx="2026" cy="337854"/>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grpSp>
      <p:grpSp>
        <p:nvGrpSpPr>
          <p:cNvPr id="7" name="Group 6"/>
          <p:cNvGrpSpPr/>
          <p:nvPr/>
        </p:nvGrpSpPr>
        <p:grpSpPr>
          <a:xfrm>
            <a:off x="461183" y="3211187"/>
            <a:ext cx="11549506" cy="859774"/>
            <a:chOff x="452117" y="3148508"/>
            <a:chExt cx="11322467" cy="842992"/>
          </a:xfrm>
        </p:grpSpPr>
        <p:sp>
          <p:nvSpPr>
            <p:cNvPr id="65" name="Rectangle 64"/>
            <p:cNvSpPr/>
            <p:nvPr/>
          </p:nvSpPr>
          <p:spPr bwMode="auto">
            <a:xfrm>
              <a:off x="452117" y="3183089"/>
              <a:ext cx="4451518" cy="808411"/>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83" eaLnBrk="1" fontAlgn="base"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Segoe UI" pitchFamily="34" charset="0"/>
                <a:cs typeface="Segoe UI Light" panose="020B0502040204020203" pitchFamily="34" charset="0"/>
              </a:endParaRPr>
            </a:p>
          </p:txBody>
        </p:sp>
        <p:sp>
          <p:nvSpPr>
            <p:cNvPr id="66" name="TextBox 65"/>
            <p:cNvSpPr txBox="1"/>
            <p:nvPr/>
          </p:nvSpPr>
          <p:spPr>
            <a:xfrm>
              <a:off x="1589550" y="3148508"/>
              <a:ext cx="2176653" cy="510909"/>
            </a:xfrm>
            <a:prstGeom prst="rect">
              <a:avLst/>
            </a:prstGeom>
            <a:noFill/>
          </p:spPr>
          <p:txBody>
            <a:bodyPr wrap="square" lIns="182880" tIns="146304" rIns="182880" bIns="146304" rtlCol="0">
              <a:spAutoFit/>
            </a:bodyPr>
            <a:lstStyle/>
            <a:p>
              <a:pPr marL="0" marR="0" lvl="0" indent="0" algn="ctr" defTabSz="95135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Azure HDInsight</a:t>
              </a:r>
            </a:p>
          </p:txBody>
        </p:sp>
        <p:sp>
          <p:nvSpPr>
            <p:cNvPr id="67" name="Rectangle 66"/>
            <p:cNvSpPr/>
            <p:nvPr/>
          </p:nvSpPr>
          <p:spPr bwMode="auto">
            <a:xfrm>
              <a:off x="556643" y="3610893"/>
              <a:ext cx="4242467" cy="3423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51083"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Hadoop </a:t>
              </a:r>
              <a:r>
                <a:rPr kumimoji="0" lang="en-US" sz="1400" b="0" i="0" u="none" strike="noStrike" kern="0" cap="none" spc="0" normalizeH="0" baseline="0" noProof="0" dirty="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WebHDFS</a:t>
              </a:r>
              <a:r>
                <a:rPr kumimoji="0" lang="en-US" sz="14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 client</a:t>
              </a:r>
            </a:p>
          </p:txBody>
        </p:sp>
        <p:sp>
          <p:nvSpPr>
            <p:cNvPr id="62" name="Rectangle 61"/>
            <p:cNvSpPr/>
            <p:nvPr/>
          </p:nvSpPr>
          <p:spPr bwMode="auto">
            <a:xfrm>
              <a:off x="7321456" y="3183086"/>
              <a:ext cx="4453128" cy="808412"/>
            </a:xfrm>
            <a:prstGeom prst="rect">
              <a:avLst/>
            </a:prstGeom>
            <a:solidFill>
              <a:srgbClr val="0078D7">
                <a:lumMod val="50000"/>
              </a:srgbClr>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51083" eaLnBrk="1" fontAlgn="base"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3" name="Rectangle 62"/>
            <p:cNvSpPr/>
            <p:nvPr/>
          </p:nvSpPr>
          <p:spPr bwMode="auto">
            <a:xfrm>
              <a:off x="7489360" y="3282279"/>
              <a:ext cx="4117321" cy="61002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51083"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Hadoop </a:t>
              </a:r>
              <a:r>
                <a:rPr kumimoji="0" lang="en-US" sz="1400" b="0" i="0" u="none" strike="noStrike" kern="0" cap="none" spc="0" normalizeH="0" baseline="0" noProof="0" dirty="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WebHDFS</a:t>
              </a:r>
              <a:r>
                <a:rPr kumimoji="0" lang="en-US" sz="1400" b="0" i="0" u="none" strike="noStrike" kern="0" cap="none" spc="0" normalizeH="0" baseline="0" noProof="0" dirty="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 client</a:t>
              </a:r>
            </a:p>
          </p:txBody>
        </p:sp>
        <p:sp>
          <p:nvSpPr>
            <p:cNvPr id="79" name="Freeform 78"/>
            <p:cNvSpPr>
              <a:spLocks noChangeAspect="1"/>
            </p:cNvSpPr>
            <p:nvPr/>
          </p:nvSpPr>
          <p:spPr bwMode="auto">
            <a:xfrm>
              <a:off x="603854" y="3244188"/>
              <a:ext cx="455636" cy="319551"/>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marL="0" marR="0" lvl="0" indent="0" defTabSz="931022" eaLnBrk="1" fontAlgn="base"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dirty="0">
                <a:ln>
                  <a:noFill/>
                </a:ln>
                <a:solidFill>
                  <a:srgbClr val="000000"/>
                </a:solidFill>
                <a:effectLst/>
                <a:uLnTx/>
                <a:uFillTx/>
              </a:endParaRPr>
            </a:p>
          </p:txBody>
        </p:sp>
      </p:grpSp>
      <p:sp>
        <p:nvSpPr>
          <p:cNvPr id="5" name="Slide Number Placeholder 4"/>
          <p:cNvSpPr>
            <a:spLocks noGrp="1"/>
          </p:cNvSpPr>
          <p:nvPr>
            <p:ph type="sldNum" sz="quarter" idx="4"/>
          </p:nvPr>
        </p:nvSpPr>
        <p:spPr/>
        <p:txBody>
          <a:bodyPr/>
          <a:lstStyle/>
          <a:p>
            <a:pPr marL="0" marR="0" lvl="0" indent="0" defTabSz="932650" eaLnBrk="1" fontAlgn="auto" latinLnBrk="0" hangingPunct="1">
              <a:lnSpc>
                <a:spcPct val="100000"/>
              </a:lnSpc>
              <a:spcBef>
                <a:spcPts val="0"/>
              </a:spcBef>
              <a:spcAft>
                <a:spcPts val="0"/>
              </a:spcAft>
              <a:buClrTx/>
              <a:buSzTx/>
              <a:buFontTx/>
              <a:buNone/>
              <a:tabLst/>
              <a:defRPr/>
            </a:pPr>
            <a:fld id="{75FAD755-3BD0-2447-A9DF-109DAABEFD99}" type="slidenum">
              <a:rPr kumimoji="0" sz="1800" b="0" i="0" u="none" strike="noStrike" kern="0" cap="none" spc="0" normalizeH="0" baseline="0" noProof="0">
                <a:ln>
                  <a:noFill/>
                </a:ln>
                <a:solidFill>
                  <a:sysClr val="windowText" lastClr="000000"/>
                </a:solidFill>
                <a:effectLst/>
                <a:uLnTx/>
                <a:uFillTx/>
              </a:rPr>
              <a:pPr marL="0" marR="0" lvl="0" indent="0" defTabSz="932650" eaLnBrk="1" fontAlgn="auto" latinLnBrk="0" hangingPunct="1">
                <a:lnSpc>
                  <a:spcPct val="100000"/>
                </a:lnSpc>
                <a:spcBef>
                  <a:spcPts val="0"/>
                </a:spcBef>
                <a:spcAft>
                  <a:spcPts val="0"/>
                </a:spcAft>
                <a:buClrTx/>
                <a:buSzTx/>
                <a:buFontTx/>
                <a:buNone/>
                <a:tabLst/>
                <a:defRPr/>
              </a:pPr>
              <a:t>12</a:t>
            </a:fld>
            <a:endParaRPr kumimoji="0" sz="1800" b="0" i="0" u="none" strike="noStrike" kern="0" cap="none" spc="0" normalizeH="0" baseline="0" noProof="0" dirty="0">
              <a:ln>
                <a:noFill/>
              </a:ln>
              <a:solidFill>
                <a:sysClr val="windowText" lastClr="000000"/>
              </a:solidFill>
              <a:effectLst/>
              <a:uLnTx/>
              <a:uFillTx/>
            </a:endParaRPr>
          </a:p>
        </p:txBody>
      </p:sp>
      <p:grpSp>
        <p:nvGrpSpPr>
          <p:cNvPr id="12" name="Group 11"/>
          <p:cNvGrpSpPr/>
          <p:nvPr/>
        </p:nvGrpSpPr>
        <p:grpSpPr>
          <a:xfrm>
            <a:off x="443697" y="4920144"/>
            <a:ext cx="11549081" cy="1489988"/>
            <a:chOff x="443697" y="4920144"/>
            <a:chExt cx="11549081" cy="1489988"/>
          </a:xfrm>
        </p:grpSpPr>
        <p:sp>
          <p:nvSpPr>
            <p:cNvPr id="44" name="Rectangle 43"/>
            <p:cNvSpPr/>
            <p:nvPr/>
          </p:nvSpPr>
          <p:spPr bwMode="auto">
            <a:xfrm>
              <a:off x="443697" y="4920144"/>
              <a:ext cx="11549081" cy="1489988"/>
            </a:xfrm>
            <a:prstGeom prst="rect">
              <a:avLst/>
            </a:prstGeom>
            <a:solidFill>
              <a:schemeClr val="accent1"/>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51083" eaLnBrk="1" fontAlgn="base"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ysClr val="windowText" lastClr="000000"/>
                </a:solidFill>
                <a:effectLst/>
                <a:uLnTx/>
                <a:uFillTx/>
                <a:latin typeface="Cambria" panose="02040503050406030204" pitchFamily="18" charset="0"/>
              </a:endParaRPr>
            </a:p>
          </p:txBody>
        </p:sp>
        <p:sp>
          <p:nvSpPr>
            <p:cNvPr id="49" name="TextBox 48"/>
            <p:cNvSpPr txBox="1"/>
            <p:nvPr/>
          </p:nvSpPr>
          <p:spPr>
            <a:xfrm>
              <a:off x="2158407" y="5812766"/>
              <a:ext cx="1728388" cy="521080"/>
            </a:xfrm>
            <a:prstGeom prst="rect">
              <a:avLst/>
            </a:prstGeom>
            <a:solidFill>
              <a:schemeClr val="bg1"/>
            </a:solidFill>
          </p:spPr>
          <p:txBody>
            <a:bodyPr wrap="square" lIns="182880" tIns="146304" rIns="182880" bIns="146304" rtlCol="0">
              <a:noAutofit/>
            </a:bodyPr>
            <a:lstStyle/>
            <a:p>
              <a:pPr marL="0" marR="0" lvl="0" indent="0" algn="ctr" defTabSz="95135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ADL Store file</a:t>
              </a:r>
            </a:p>
          </p:txBody>
        </p:sp>
        <p:sp>
          <p:nvSpPr>
            <p:cNvPr id="50" name="TextBox 49"/>
            <p:cNvSpPr txBox="1"/>
            <p:nvPr/>
          </p:nvSpPr>
          <p:spPr>
            <a:xfrm>
              <a:off x="5699807" y="5812766"/>
              <a:ext cx="1728388" cy="521080"/>
            </a:xfrm>
            <a:prstGeom prst="rect">
              <a:avLst/>
            </a:prstGeom>
            <a:solidFill>
              <a:schemeClr val="bg1"/>
            </a:solidFill>
          </p:spPr>
          <p:txBody>
            <a:bodyPr wrap="square" lIns="182880" tIns="146304" rIns="182880" bIns="146304" rtlCol="0">
              <a:noAutofit/>
            </a:bodyPr>
            <a:lstStyle/>
            <a:p>
              <a:pPr marL="0" marR="0" lvl="0" indent="0" algn="ctr" defTabSz="95135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ADL Store f</a:t>
              </a:r>
              <a:r>
                <a:rPr kumimoji="0" lang="en-US" sz="1400" b="0" i="0" u="none" strike="noStrike" kern="0" cap="none" spc="0" normalizeH="0" baseline="0" noProof="0" dirty="0" err="1">
                  <a:ln>
                    <a:noFill/>
                  </a:ln>
                  <a:solidFill>
                    <a:sysClr val="windowText" lastClr="000000"/>
                  </a:solidFill>
                  <a:effectLst/>
                  <a:uLnTx/>
                  <a:uFillTx/>
                  <a:latin typeface="Segoe UI Semibold" panose="020B0702040204020203" pitchFamily="34" charset="0"/>
                  <a:cs typeface="Segoe UI Semibold" panose="020B0702040204020203" pitchFamily="34" charset="0"/>
                </a:rPr>
                <a:t>ile</a:t>
              </a:r>
              <a:endParaRPr kumimoji="0" 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sp>
          <p:nvSpPr>
            <p:cNvPr id="51" name="TextBox 50"/>
            <p:cNvSpPr txBox="1"/>
            <p:nvPr/>
          </p:nvSpPr>
          <p:spPr>
            <a:xfrm>
              <a:off x="7470508" y="5812766"/>
              <a:ext cx="1728388" cy="521080"/>
            </a:xfrm>
            <a:prstGeom prst="rect">
              <a:avLst/>
            </a:prstGeom>
            <a:solidFill>
              <a:schemeClr val="bg1"/>
            </a:solidFill>
          </p:spPr>
          <p:txBody>
            <a:bodyPr wrap="square" lIns="182880" tIns="146304" rIns="182880" bIns="146304" rtlCol="0">
              <a:noAutofit/>
            </a:bodyPr>
            <a:lstStyle/>
            <a:p>
              <a:pPr marL="0" marR="0" lvl="0" indent="0" algn="ctr" defTabSz="95135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ADL Store f</a:t>
              </a:r>
              <a:r>
                <a:rPr kumimoji="0" lang="en-US" sz="1400" b="0" i="0" u="none" strike="noStrike" kern="0" cap="none" spc="0" normalizeH="0" baseline="0" noProof="0" dirty="0" err="1">
                  <a:ln>
                    <a:noFill/>
                  </a:ln>
                  <a:solidFill>
                    <a:sysClr val="windowText" lastClr="000000"/>
                  </a:solidFill>
                  <a:effectLst/>
                  <a:uLnTx/>
                  <a:uFillTx/>
                  <a:latin typeface="Segoe UI Semibold" panose="020B0702040204020203" pitchFamily="34" charset="0"/>
                  <a:cs typeface="Segoe UI Semibold" panose="020B0702040204020203" pitchFamily="34" charset="0"/>
                </a:rPr>
                <a:t>ile</a:t>
              </a:r>
              <a:endParaRPr kumimoji="0" 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sp>
          <p:nvSpPr>
            <p:cNvPr id="52" name="TextBox 51"/>
            <p:cNvSpPr txBox="1"/>
            <p:nvPr/>
          </p:nvSpPr>
          <p:spPr>
            <a:xfrm>
              <a:off x="9241207" y="5812766"/>
              <a:ext cx="1728388" cy="521080"/>
            </a:xfrm>
            <a:prstGeom prst="rect">
              <a:avLst/>
            </a:prstGeom>
            <a:solidFill>
              <a:schemeClr val="bg1"/>
            </a:solidFill>
          </p:spPr>
          <p:txBody>
            <a:bodyPr wrap="square" lIns="182880" tIns="146304" rIns="182880" bIns="146304" rtlCol="0">
              <a:noAutofit/>
            </a:bodyPr>
            <a:lstStyle/>
            <a:p>
              <a:pPr marL="0" marR="0" lvl="0" indent="0" algn="ctr" defTabSz="95135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ADL Store f</a:t>
              </a:r>
              <a:r>
                <a:rPr kumimoji="0" lang="en-US" sz="1400" b="0" i="0" u="none" strike="noStrike" kern="0" cap="none" spc="0" normalizeH="0" baseline="0" noProof="0" dirty="0" err="1">
                  <a:ln>
                    <a:noFill/>
                  </a:ln>
                  <a:solidFill>
                    <a:sysClr val="windowText" lastClr="000000"/>
                  </a:solidFill>
                  <a:effectLst/>
                  <a:uLnTx/>
                  <a:uFillTx/>
                  <a:latin typeface="Segoe UI Semibold" panose="020B0702040204020203" pitchFamily="34" charset="0"/>
                  <a:cs typeface="Segoe UI Semibold" panose="020B0702040204020203" pitchFamily="34" charset="0"/>
                </a:rPr>
                <a:t>ile</a:t>
              </a:r>
              <a:endParaRPr kumimoji="0" 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endParaRPr>
            </a:p>
          </p:txBody>
        </p:sp>
        <p:sp>
          <p:nvSpPr>
            <p:cNvPr id="53" name="TextBox 52"/>
            <p:cNvSpPr txBox="1"/>
            <p:nvPr/>
          </p:nvSpPr>
          <p:spPr>
            <a:xfrm>
              <a:off x="3929107" y="5812766"/>
              <a:ext cx="1728388" cy="521080"/>
            </a:xfrm>
            <a:prstGeom prst="rect">
              <a:avLst/>
            </a:prstGeom>
            <a:solidFill>
              <a:schemeClr val="bg1"/>
            </a:solidFill>
          </p:spPr>
          <p:txBody>
            <a:bodyPr wrap="square" lIns="182880" tIns="146304" rIns="182880" bIns="146304" rtlCol="0">
              <a:noAutofit/>
            </a:bodyPr>
            <a:lstStyle/>
            <a:p>
              <a:pPr marL="0" marR="0" lvl="0" indent="0" algn="ctr" defTabSz="95135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ADL Store file</a:t>
              </a:r>
            </a:p>
          </p:txBody>
        </p:sp>
        <p:sp>
          <p:nvSpPr>
            <p:cNvPr id="91" name="TextBox 90"/>
            <p:cNvSpPr txBox="1"/>
            <p:nvPr/>
          </p:nvSpPr>
          <p:spPr>
            <a:xfrm>
              <a:off x="5024037" y="5382443"/>
              <a:ext cx="2388401" cy="402208"/>
            </a:xfrm>
            <a:prstGeom prst="rect">
              <a:avLst/>
            </a:prstGeom>
            <a:noFill/>
          </p:spPr>
          <p:txBody>
            <a:bodyPr wrap="none" lIns="182880" tIns="146304" rIns="182880" bIns="146304" rtlCol="0">
              <a:noAutofit/>
            </a:bodyPr>
            <a:lstStyle/>
            <a:p>
              <a:pPr marL="0" marR="0" lvl="0" indent="0" defTabSz="932688"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Azure Data Lake Store</a:t>
              </a:r>
            </a:p>
          </p:txBody>
        </p:sp>
        <p:pic>
          <p:nvPicPr>
            <p:cNvPr id="9" name="Picture 8"/>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5900944" y="4942892"/>
              <a:ext cx="634587" cy="634497"/>
            </a:xfrm>
            <a:prstGeom prst="rect">
              <a:avLst/>
            </a:prstGeom>
          </p:spPr>
        </p:pic>
      </p:grpSp>
      <p:sp>
        <p:nvSpPr>
          <p:cNvPr id="39" name="Rectangle 38"/>
          <p:cNvSpPr/>
          <p:nvPr/>
        </p:nvSpPr>
        <p:spPr bwMode="auto">
          <a:xfrm>
            <a:off x="443697" y="4422135"/>
            <a:ext cx="11549081" cy="522722"/>
          </a:xfrm>
          <a:prstGeom prst="rect">
            <a:avLst/>
          </a:prstGeom>
          <a:solidFill>
            <a:srgbClr val="00BCF2"/>
          </a:solidFill>
          <a:ln w="317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51083" eaLnBrk="1" fontAlgn="base"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ysClr val="windowText" lastClr="000000"/>
                </a:solidFill>
                <a:effectLst/>
                <a:uLnTx/>
                <a:uFillTx/>
                <a:latin typeface="Segoe UI Semilight" panose="020B0402040204020203" pitchFamily="34" charset="0"/>
                <a:cs typeface="Segoe UI Semilight" panose="020B0402040204020203" pitchFamily="34" charset="0"/>
              </a:rPr>
              <a:t>WebHDFS</a:t>
            </a:r>
            <a:r>
              <a:rPr kumimoji="0" lang="en-US" sz="1600"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rPr>
              <a:t>-compatible interface</a:t>
            </a:r>
          </a:p>
        </p:txBody>
      </p:sp>
      <p:cxnSp>
        <p:nvCxnSpPr>
          <p:cNvPr id="43" name="Straight Arrow Connector 42"/>
          <p:cNvCxnSpPr/>
          <p:nvPr/>
        </p:nvCxnSpPr>
        <p:spPr>
          <a:xfrm>
            <a:off x="2636837" y="4067082"/>
            <a:ext cx="2067" cy="344580"/>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47" name="Straight Arrow Connector 46"/>
          <p:cNvCxnSpPr/>
          <p:nvPr/>
        </p:nvCxnSpPr>
        <p:spPr>
          <a:xfrm>
            <a:off x="9730298" y="4067082"/>
            <a:ext cx="2067" cy="344580"/>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spTree>
    <p:extLst>
      <p:ext uri="{BB962C8B-B14F-4D97-AF65-F5344CB8AC3E}">
        <p14:creationId xmlns:p14="http://schemas.microsoft.com/office/powerpoint/2010/main" val="11410250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5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75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03288" y="1238250"/>
            <a:ext cx="11533187" cy="754063"/>
          </a:xfrm>
        </p:spPr>
        <p:txBody>
          <a:bodyPr vert="horz" wrap="square" lIns="0" tIns="0" rIns="0" bIns="0" rtlCol="0" anchor="t">
            <a:noAutofit/>
          </a:bodyPr>
          <a:lstStyle/>
          <a:p>
            <a:pPr>
              <a:lnSpc>
                <a:spcPct val="100000"/>
              </a:lnSpc>
            </a:pPr>
            <a:r>
              <a:rPr lang="en-US" sz="2400" dirty="0">
                <a:solidFill>
                  <a:schemeClr val="accent2"/>
                </a:solidFill>
              </a:rPr>
              <a:t>A highly scalable, distributed, parallel file system in the cloud </a:t>
            </a:r>
            <a:br>
              <a:rPr lang="en-US" sz="2400" dirty="0">
                <a:solidFill>
                  <a:schemeClr val="accent2"/>
                </a:solidFill>
              </a:rPr>
            </a:br>
            <a:r>
              <a:rPr lang="en-US" sz="2400" dirty="0">
                <a:solidFill>
                  <a:schemeClr val="accent2"/>
                </a:solidFill>
              </a:rPr>
              <a:t>specifically designed to work with multiple analytic frameworks</a:t>
            </a:r>
          </a:p>
        </p:txBody>
      </p:sp>
      <p:sp>
        <p:nvSpPr>
          <p:cNvPr id="4" name="Slide Number Placeholder 3"/>
          <p:cNvSpPr>
            <a:spLocks noGrp="1"/>
          </p:cNvSpPr>
          <p:nvPr>
            <p:ph type="sldNum" sz="quarter" idx="4294967295"/>
          </p:nvPr>
        </p:nvSpPr>
        <p:spPr>
          <a:xfrm>
            <a:off x="9639300" y="6483350"/>
            <a:ext cx="2797175" cy="371475"/>
          </a:xfrm>
          <a:prstGeom prst="rect">
            <a:avLst/>
          </a:prstGeom>
        </p:spPr>
        <p:txBody>
          <a:bodyPr lIns="93269" tIns="46634" rIns="93269" bIns="46634"/>
          <a:lstStyle/>
          <a:p>
            <a:pPr marL="0" marR="0" lvl="0" indent="0" algn="r" defTabSz="931590" eaLnBrk="1" fontAlgn="base" latinLnBrk="0" hangingPunct="1">
              <a:lnSpc>
                <a:spcPct val="100000"/>
              </a:lnSpc>
              <a:spcBef>
                <a:spcPct val="0"/>
              </a:spcBef>
              <a:spcAft>
                <a:spcPct val="0"/>
              </a:spcAft>
              <a:buClrTx/>
              <a:buSzTx/>
              <a:buFontTx/>
              <a:buNone/>
              <a:tabLst/>
              <a:defRPr/>
            </a:pPr>
            <a:fld id="{F8A0AC42-AA1D-4944-8D96-660DE70C7E1B}" type="slidenum">
              <a:rPr kumimoji="0" lang="en-US" sz="900" b="0" i="0" u="none" strike="noStrike" kern="0" cap="none" spc="0" normalizeH="0" baseline="0" noProof="0">
                <a:ln>
                  <a:noFill/>
                </a:ln>
                <a:solidFill>
                  <a:srgbClr val="000000"/>
                </a:solidFill>
                <a:effectLst/>
                <a:uLnTx/>
                <a:uFillTx/>
                <a:latin typeface="Segoe UI"/>
              </a:rPr>
              <a:pPr marL="0" marR="0" lvl="0" indent="0" algn="r" defTabSz="931590" eaLnBrk="1" fontAlgn="base" latinLnBrk="0" hangingPunct="1">
                <a:lnSpc>
                  <a:spcPct val="100000"/>
                </a:lnSpc>
                <a:spcBef>
                  <a:spcPct val="0"/>
                </a:spcBef>
                <a:spcAft>
                  <a:spcPct val="0"/>
                </a:spcAft>
                <a:buClrTx/>
                <a:buSzTx/>
                <a:buFontTx/>
                <a:buNone/>
                <a:tabLst/>
                <a:defRPr/>
              </a:pPr>
              <a:t>13</a:t>
            </a:fld>
            <a:endParaRPr kumimoji="0" lang="en-US" sz="900" b="0" i="0" u="none" strike="noStrike" kern="0" cap="none" spc="0" normalizeH="0" baseline="0" noProof="0" dirty="0">
              <a:ln>
                <a:noFill/>
              </a:ln>
              <a:solidFill>
                <a:srgbClr val="000000"/>
              </a:solidFill>
              <a:effectLst/>
              <a:uLnTx/>
              <a:uFillTx/>
              <a:latin typeface="Segoe UI"/>
            </a:endParaRPr>
          </a:p>
        </p:txBody>
      </p:sp>
      <p:sp>
        <p:nvSpPr>
          <p:cNvPr id="21" name="Title 1"/>
          <p:cNvSpPr txBox="1">
            <a:spLocks/>
          </p:cNvSpPr>
          <p:nvPr/>
        </p:nvSpPr>
        <p:spPr>
          <a:xfrm>
            <a:off x="275163" y="292538"/>
            <a:ext cx="11885514" cy="946278"/>
          </a:xfrm>
          <a:prstGeom prst="rect">
            <a:avLst/>
          </a:prstGeom>
        </p:spPr>
        <p:txBody>
          <a:bodyPr vert="horz" wrap="square" lIns="149209" tIns="93256" rIns="149209" bIns="93256" rtlCol="0" anchor="t">
            <a:noAutofit/>
          </a:bodyPr>
          <a:lstStyle>
            <a:lvl1pPr algn="l" defTabSz="913505" rtl="0" eaLnBrk="1" fontAlgn="base" hangingPunct="1">
              <a:lnSpc>
                <a:spcPct val="90000"/>
              </a:lnSpc>
              <a:spcBef>
                <a:spcPct val="0"/>
              </a:spcBef>
              <a:spcAft>
                <a:spcPct val="0"/>
              </a:spcAft>
              <a:defRPr lang="en-US" sz="5098" kern="1200" spc="-10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marL="0" marR="0" lvl="0" indent="0" algn="l" defTabSz="913413" rtl="0" eaLnBrk="1" fontAlgn="base" latinLnBrk="0" hangingPunct="1">
              <a:lnSpc>
                <a:spcPct val="90000"/>
              </a:lnSpc>
              <a:spcBef>
                <a:spcPct val="0"/>
              </a:spcBef>
              <a:spcAft>
                <a:spcPct val="0"/>
              </a:spcAft>
              <a:buClrTx/>
              <a:buSzTx/>
              <a:buFontTx/>
              <a:buNone/>
              <a:tabLst/>
              <a:defRPr/>
            </a:pPr>
            <a:r>
              <a:rPr kumimoji="0" lang="en-US" sz="4800" b="0" i="0" u="none" strike="noStrike" kern="1200" cap="none" spc="-100" normalizeH="0" baseline="0" noProof="0" dirty="0">
                <a:ln w="3175">
                  <a:noFill/>
                </a:ln>
                <a:solidFill>
                  <a:schemeClr val="tx1"/>
                </a:solidFill>
                <a:effectLst/>
                <a:uLnTx/>
                <a:uFillTx/>
                <a:latin typeface="Segoe UI Light"/>
                <a:ea typeface="ＭＳ Ｐゴシック" charset="0"/>
                <a:cs typeface="Segoe UI" pitchFamily="34" charset="0"/>
              </a:rPr>
              <a:t>Analytics on any data, any size</a:t>
            </a:r>
          </a:p>
        </p:txBody>
      </p:sp>
      <p:grpSp>
        <p:nvGrpSpPr>
          <p:cNvPr id="76" name="Group 75"/>
          <p:cNvGrpSpPr/>
          <p:nvPr/>
        </p:nvGrpSpPr>
        <p:grpSpPr>
          <a:xfrm>
            <a:off x="459453" y="2604587"/>
            <a:ext cx="2376673" cy="3104083"/>
            <a:chOff x="787287" y="2926584"/>
            <a:chExt cx="2204296" cy="2879354"/>
          </a:xfrm>
        </p:grpSpPr>
        <p:grpSp>
          <p:nvGrpSpPr>
            <p:cNvPr id="75" name="Group 74"/>
            <p:cNvGrpSpPr/>
            <p:nvPr/>
          </p:nvGrpSpPr>
          <p:grpSpPr>
            <a:xfrm>
              <a:off x="787287" y="3657769"/>
              <a:ext cx="1070933" cy="685800"/>
              <a:chOff x="787287" y="2926584"/>
              <a:chExt cx="1070933" cy="685800"/>
            </a:xfrm>
          </p:grpSpPr>
          <p:sp>
            <p:nvSpPr>
              <p:cNvPr id="128" name="Rectangle 127"/>
              <p:cNvSpPr/>
              <p:nvPr>
                <p:custDataLst>
                  <p:tags r:id="rId8"/>
                </p:custDataLst>
              </p:nvPr>
            </p:nvSpPr>
            <p:spPr bwMode="auto">
              <a:xfrm>
                <a:off x="787287" y="2926584"/>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ctr" defTabSz="95093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a:rPr>
                  <a:t>LOB Applications</a:t>
                </a:r>
              </a:p>
            </p:txBody>
          </p:sp>
          <p:sp>
            <p:nvSpPr>
              <p:cNvPr id="133" name="Round Diagonal Corner Rectangle 53"/>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32196" eaLnBrk="1" fontAlgn="base" latinLnBrk="0" hangingPunct="1">
                  <a:lnSpc>
                    <a:spcPct val="100000"/>
                  </a:lnSpc>
                  <a:spcBef>
                    <a:spcPct val="0"/>
                  </a:spcBef>
                  <a:spcAft>
                    <a:spcPct val="0"/>
                  </a:spcAft>
                  <a:buClrTx/>
                  <a:buSzTx/>
                  <a:buFontTx/>
                  <a:buNone/>
                  <a:tabLst/>
                  <a:defRPr/>
                </a:pPr>
                <a:endParaRPr kumimoji="0" lang="en-US" sz="1500" b="0" i="0" u="none" strike="noStrike" kern="0" cap="none" spc="-51" normalizeH="0" baseline="0" noProof="0" dirty="0">
                  <a:ln>
                    <a:noFill/>
                  </a:ln>
                  <a:solidFill>
                    <a:schemeClr val="tx1"/>
                  </a:solidFill>
                  <a:effectLst/>
                  <a:uLnTx/>
                  <a:uFillTx/>
                  <a:latin typeface="Segoe UI" pitchFamily="34" charset="0"/>
                  <a:ea typeface="Segoe UI" pitchFamily="34" charset="0"/>
                  <a:cs typeface="Segoe UI" pitchFamily="34" charset="0"/>
                </a:endParaRPr>
              </a:p>
            </p:txBody>
          </p:sp>
        </p:grpSp>
        <p:grpSp>
          <p:nvGrpSpPr>
            <p:cNvPr id="29" name="Group 28"/>
            <p:cNvGrpSpPr/>
            <p:nvPr/>
          </p:nvGrpSpPr>
          <p:grpSpPr>
            <a:xfrm>
              <a:off x="1920650" y="2926584"/>
              <a:ext cx="1070933" cy="685800"/>
              <a:chOff x="1589220" y="3614946"/>
              <a:chExt cx="1070933" cy="685800"/>
            </a:xfrm>
          </p:grpSpPr>
          <p:sp>
            <p:nvSpPr>
              <p:cNvPr id="119" name="Rectangle 118"/>
              <p:cNvSpPr/>
              <p:nvPr>
                <p:custDataLst>
                  <p:tags r:id="rId7"/>
                </p:custDataLst>
              </p:nvPr>
            </p:nvSpPr>
            <p:spPr bwMode="auto">
              <a:xfrm>
                <a:off x="1589220" y="3614946"/>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ctr" defTabSz="95093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a:rPr>
                  <a:t>Social</a:t>
                </a:r>
              </a:p>
            </p:txBody>
          </p:sp>
          <p:sp>
            <p:nvSpPr>
              <p:cNvPr id="123" name="Freeform 13"/>
              <p:cNvSpPr>
                <a:spLocks noChangeAspect="1" noEditPoints="1"/>
              </p:cNvSpPr>
              <p:nvPr/>
            </p:nvSpPr>
            <p:spPr bwMode="black">
              <a:xfrm>
                <a:off x="1907537" y="3733853"/>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0" tIns="89630" rIns="89630" bIns="89630" numCol="1" rtlCol="0" anchor="ctr" anchorCtr="0" compatLnSpc="1">
                <a:prstTxWarp prst="textNoShape">
                  <a:avLst/>
                </a:prstTxWarp>
              </a:bodyPr>
              <a:lstStyle/>
              <a:p>
                <a:pPr marL="0" marR="0" lvl="0" indent="0" defTabSz="725795" eaLnBrk="1" fontAlgn="auto" latinLnBrk="0" hangingPunct="1">
                  <a:lnSpc>
                    <a:spcPct val="100000"/>
                  </a:lnSpc>
                  <a:spcBef>
                    <a:spcPts val="0"/>
                  </a:spcBef>
                  <a:spcAft>
                    <a:spcPts val="0"/>
                  </a:spcAft>
                  <a:buClrTx/>
                  <a:buSzTx/>
                  <a:buFontTx/>
                  <a:buNone/>
                  <a:tabLst/>
                  <a:defRPr/>
                </a:pPr>
                <a:endParaRPr kumimoji="0" lang="en-US" sz="900" b="0" i="0" u="none" strike="noStrike" kern="0" cap="none" spc="-119" normalizeH="0" baseline="0" noProof="0" dirty="0">
                  <a:ln>
                    <a:noFill/>
                  </a:ln>
                  <a:solidFill>
                    <a:schemeClr val="tx1"/>
                  </a:solidFill>
                  <a:effectLst/>
                  <a:uLnTx/>
                  <a:uFillTx/>
                  <a:latin typeface="Segoe UI"/>
                </a:endParaRPr>
              </a:p>
            </p:txBody>
          </p:sp>
        </p:grpSp>
        <p:grpSp>
          <p:nvGrpSpPr>
            <p:cNvPr id="31" name="Group 30"/>
            <p:cNvGrpSpPr/>
            <p:nvPr/>
          </p:nvGrpSpPr>
          <p:grpSpPr>
            <a:xfrm>
              <a:off x="787287" y="2926584"/>
              <a:ext cx="1070933" cy="685800"/>
              <a:chOff x="1608381" y="2152576"/>
              <a:chExt cx="1070933" cy="685800"/>
            </a:xfrm>
          </p:grpSpPr>
          <p:sp>
            <p:nvSpPr>
              <p:cNvPr id="126" name="Rectangle 125"/>
              <p:cNvSpPr/>
              <p:nvPr>
                <p:custDataLst>
                  <p:tags r:id="rId6"/>
                </p:custDataLst>
              </p:nvPr>
            </p:nvSpPr>
            <p:spPr bwMode="auto">
              <a:xfrm>
                <a:off x="1608381" y="2152576"/>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ctr" defTabSz="95093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a:rPr>
                  <a:t>Devices</a:t>
                </a:r>
              </a:p>
            </p:txBody>
          </p:sp>
          <p:grpSp>
            <p:nvGrpSpPr>
              <p:cNvPr id="130" name="Group 129"/>
              <p:cNvGrpSpPr/>
              <p:nvPr/>
            </p:nvGrpSpPr>
            <p:grpSpPr>
              <a:xfrm>
                <a:off x="1819008" y="2250037"/>
                <a:ext cx="649679" cy="404414"/>
                <a:chOff x="2769908" y="1409697"/>
                <a:chExt cx="1965320" cy="1055586"/>
              </a:xfrm>
              <a:solidFill>
                <a:srgbClr val="0D163D"/>
              </a:solidFill>
            </p:grpSpPr>
            <p:sp>
              <p:nvSpPr>
                <p:cNvPr id="139"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934"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0" marR="0" lvl="0" indent="0" algn="l" defTabSz="896124" rtl="0" eaLnBrk="0" fontAlgn="base" latinLnBrk="0" hangingPunct="0">
                    <a:lnSpc>
                      <a:spcPct val="100000"/>
                    </a:lnSpc>
                    <a:spcBef>
                      <a:spcPct val="0"/>
                    </a:spcBef>
                    <a:spcAft>
                      <a:spcPct val="0"/>
                    </a:spcAft>
                    <a:buClrTx/>
                    <a:buSzTx/>
                    <a:buFontTx/>
                    <a:buNone/>
                    <a:tabLst/>
                    <a:defRPr/>
                  </a:pPr>
                  <a:endParaRPr kumimoji="0" lang="en-US" sz="500" b="0" i="0" u="none" strike="noStrike" kern="0" cap="none" spc="0" normalizeH="0" baseline="0" noProof="0" dirty="0">
                    <a:ln>
                      <a:noFill/>
                    </a:ln>
                    <a:solidFill>
                      <a:schemeClr val="tx1"/>
                    </a:solidFill>
                    <a:effectLst/>
                    <a:uLnTx/>
                    <a:uFillTx/>
                    <a:latin typeface="Segoe"/>
                    <a:ea typeface="MS PGothic" panose="020B0600070205080204" pitchFamily="34" charset="-128"/>
                    <a:cs typeface="+mn-cs"/>
                  </a:endParaRPr>
                </a:p>
              </p:txBody>
            </p:sp>
            <p:sp>
              <p:nvSpPr>
                <p:cNvPr id="14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34" tIns="43934" rIns="0" bIns="87867"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895829" rtl="0" eaLnBrk="0" fontAlgn="base" latinLnBrk="0" hangingPunct="0">
                    <a:lnSpc>
                      <a:spcPct val="100000"/>
                    </a:lnSpc>
                    <a:spcBef>
                      <a:spcPct val="0"/>
                    </a:spcBef>
                    <a:spcAft>
                      <a:spcPct val="0"/>
                    </a:spcAft>
                    <a:buClrTx/>
                    <a:buSzTx/>
                    <a:buFontTx/>
                    <a:buNone/>
                    <a:tabLst/>
                    <a:defRPr/>
                  </a:pPr>
                  <a:endParaRPr kumimoji="0" lang="en-US" sz="500" b="0" i="0" u="none" strike="noStrike" kern="1200" cap="none" spc="-49" normalizeH="0" baseline="0" noProof="0" dirty="0">
                    <a:ln>
                      <a:noFill/>
                    </a:ln>
                    <a:solidFill>
                      <a:schemeClr val="tx1"/>
                    </a:solidFill>
                    <a:effectLst/>
                    <a:uLnTx/>
                    <a:uFillTx/>
                    <a:latin typeface="Segoe UI" pitchFamily="34" charset="0"/>
                    <a:ea typeface="Segoe UI" pitchFamily="34" charset="0"/>
                    <a:cs typeface="Segoe UI" pitchFamily="34" charset="0"/>
                  </a:endParaRPr>
                </a:p>
              </p:txBody>
            </p:sp>
            <p:sp>
              <p:nvSpPr>
                <p:cNvPr id="14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34" tIns="43932" rIns="0" bIns="43932"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806506" rtl="0" eaLnBrk="0" fontAlgn="base" latinLnBrk="0" hangingPunct="0">
                    <a:lnSpc>
                      <a:spcPct val="100000"/>
                    </a:lnSpc>
                    <a:spcBef>
                      <a:spcPct val="0"/>
                    </a:spcBef>
                    <a:spcAft>
                      <a:spcPct val="0"/>
                    </a:spcAft>
                    <a:buClrTx/>
                    <a:buSzTx/>
                    <a:buFontTx/>
                    <a:buNone/>
                    <a:tabLst/>
                    <a:defRPr/>
                  </a:pPr>
                  <a:endParaRPr kumimoji="0" lang="en-US" sz="500" b="0" i="0" u="none" strike="noStrike" kern="1200" cap="none" spc="-132" normalizeH="0" baseline="0" noProof="0" dirty="0">
                    <a:ln>
                      <a:noFill/>
                    </a:ln>
                    <a:solidFill>
                      <a:schemeClr val="tx1"/>
                    </a:solidFill>
                    <a:effectLst/>
                    <a:uLnTx/>
                    <a:uFillTx/>
                    <a:latin typeface="Segoe Light" pitchFamily="34" charset="0"/>
                    <a:ea typeface="+mn-ea"/>
                    <a:cs typeface="+mn-cs"/>
                  </a:endParaRPr>
                </a:p>
              </p:txBody>
            </p:sp>
          </p:grpSp>
        </p:grpSp>
        <p:grpSp>
          <p:nvGrpSpPr>
            <p:cNvPr id="70" name="Group 69"/>
            <p:cNvGrpSpPr/>
            <p:nvPr/>
          </p:nvGrpSpPr>
          <p:grpSpPr>
            <a:xfrm>
              <a:off x="1920650" y="5120138"/>
              <a:ext cx="1070933" cy="685800"/>
              <a:chOff x="787287" y="5120138"/>
              <a:chExt cx="1070933" cy="685800"/>
            </a:xfrm>
          </p:grpSpPr>
          <p:sp>
            <p:nvSpPr>
              <p:cNvPr id="116" name="Rectangle 115"/>
              <p:cNvSpPr/>
              <p:nvPr>
                <p:custDataLst>
                  <p:tags r:id="rId5"/>
                </p:custDataLst>
              </p:nvPr>
            </p:nvSpPr>
            <p:spPr bwMode="auto">
              <a:xfrm>
                <a:off x="787287" y="512013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ctr" defTabSz="95093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a:rPr>
                  <a:t>Clickstream</a:t>
                </a:r>
              </a:p>
            </p:txBody>
          </p:sp>
          <p:sp>
            <p:nvSpPr>
              <p:cNvPr id="120" name="Freeform 119"/>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5093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tx1"/>
                  </a:solidFill>
                  <a:effectLst/>
                  <a:uLnTx/>
                  <a:uFillTx/>
                  <a:latin typeface="Segoe UI"/>
                </a:endParaRPr>
              </a:p>
            </p:txBody>
          </p:sp>
        </p:grpSp>
        <p:grpSp>
          <p:nvGrpSpPr>
            <p:cNvPr id="71" name="Group 70"/>
            <p:cNvGrpSpPr/>
            <p:nvPr/>
          </p:nvGrpSpPr>
          <p:grpSpPr>
            <a:xfrm>
              <a:off x="1920650" y="4388954"/>
              <a:ext cx="1070933" cy="685800"/>
              <a:chOff x="787287" y="4388954"/>
              <a:chExt cx="1070933" cy="685800"/>
            </a:xfrm>
          </p:grpSpPr>
          <p:sp>
            <p:nvSpPr>
              <p:cNvPr id="117" name="Rectangle 116"/>
              <p:cNvSpPr/>
              <p:nvPr>
                <p:custDataLst>
                  <p:tags r:id="rId4"/>
                </p:custDataLst>
              </p:nvPr>
            </p:nvSpPr>
            <p:spPr bwMode="auto">
              <a:xfrm>
                <a:off x="787287" y="4388954"/>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ctr" defTabSz="95093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a:rPr>
                  <a:t>Sensors</a:t>
                </a:r>
              </a:p>
            </p:txBody>
          </p:sp>
          <p:sp>
            <p:nvSpPr>
              <p:cNvPr id="121" name="Frame 5"/>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D163D"/>
              </a:solidFill>
              <a:ln w="9525" cap="flat" cmpd="sng" algn="ctr">
                <a:noFill/>
                <a:prstDash val="solid"/>
                <a:headEnd type="none" w="med" len="med"/>
                <a:tailEnd type="none" w="med" len="med"/>
              </a:ln>
              <a:effectLst/>
            </p:spPr>
            <p:txBody>
              <a:bodyPr rot="0" spcFirstLastPara="0" vert="horz" wrap="square" lIns="43934" tIns="51678" rIns="0" bIns="103353"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marL="0" marR="0" lvl="0" indent="0" algn="l" defTabSz="1053615" rtl="0" eaLnBrk="0" fontAlgn="base" latinLnBrk="0" hangingPunct="0">
                  <a:lnSpc>
                    <a:spcPct val="100000"/>
                  </a:lnSpc>
                  <a:spcBef>
                    <a:spcPct val="0"/>
                  </a:spcBef>
                  <a:spcAft>
                    <a:spcPct val="0"/>
                  </a:spcAft>
                  <a:buClrTx/>
                  <a:buSzTx/>
                  <a:buFontTx/>
                  <a:buNone/>
                  <a:tabLst/>
                  <a:defRPr/>
                </a:pPr>
                <a:endParaRPr kumimoji="0" lang="en-US" sz="500" b="0" i="0" u="none" strike="noStrike" kern="0" cap="none" spc="-58" normalizeH="0" baseline="0" noProof="0" dirty="0">
                  <a:ln>
                    <a:noFill/>
                  </a:ln>
                  <a:solidFill>
                    <a:schemeClr val="tx1"/>
                  </a:solidFill>
                  <a:effectLst/>
                  <a:uLnTx/>
                  <a:uFillTx/>
                  <a:latin typeface="Segoe UI" panose="020B0502040204020203" pitchFamily="34" charset="0"/>
                  <a:ea typeface="Segoe UI" pitchFamily="34" charset="0"/>
                  <a:cs typeface="Segoe UI" pitchFamily="34" charset="0"/>
                </a:endParaRPr>
              </a:p>
            </p:txBody>
          </p:sp>
        </p:grpSp>
        <p:grpSp>
          <p:nvGrpSpPr>
            <p:cNvPr id="64" name="Group 63"/>
            <p:cNvGrpSpPr/>
            <p:nvPr/>
          </p:nvGrpSpPr>
          <p:grpSpPr>
            <a:xfrm>
              <a:off x="1920650" y="3657769"/>
              <a:ext cx="1070933" cy="685800"/>
              <a:chOff x="1589220" y="4346130"/>
              <a:chExt cx="1070933" cy="685800"/>
            </a:xfrm>
          </p:grpSpPr>
          <p:sp>
            <p:nvSpPr>
              <p:cNvPr id="118" name="Rectangle 117"/>
              <p:cNvSpPr/>
              <p:nvPr>
                <p:custDataLst>
                  <p:tags r:id="rId3"/>
                </p:custDataLst>
              </p:nvPr>
            </p:nvSpPr>
            <p:spPr bwMode="auto">
              <a:xfrm>
                <a:off x="1589220" y="4346130"/>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ctr" defTabSz="95093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a:rPr>
                  <a:t>Video</a:t>
                </a:r>
              </a:p>
            </p:txBody>
          </p:sp>
          <p:sp>
            <p:nvSpPr>
              <p:cNvPr id="122" name="Freeform 121"/>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D163D"/>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34" tIns="43932" rIns="0" bIns="43932"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806506" rtl="0" eaLnBrk="0" fontAlgn="base" latinLnBrk="0" hangingPunct="0">
                  <a:lnSpc>
                    <a:spcPct val="100000"/>
                  </a:lnSpc>
                  <a:spcBef>
                    <a:spcPct val="0"/>
                  </a:spcBef>
                  <a:spcAft>
                    <a:spcPct val="0"/>
                  </a:spcAft>
                  <a:buClrTx/>
                  <a:buSzTx/>
                  <a:buFontTx/>
                  <a:buNone/>
                  <a:tabLst/>
                  <a:defRPr/>
                </a:pPr>
                <a:endParaRPr kumimoji="0" lang="en-US" sz="500" b="0" i="0" u="none" strike="noStrike" kern="1200" cap="none" spc="-132" normalizeH="0" baseline="0" noProof="0" dirty="0">
                  <a:ln>
                    <a:noFill/>
                  </a:ln>
                  <a:solidFill>
                    <a:schemeClr val="tx1"/>
                  </a:solidFill>
                  <a:effectLst/>
                  <a:uLnTx/>
                  <a:uFillTx/>
                  <a:latin typeface="Segoe Light" pitchFamily="34" charset="0"/>
                  <a:ea typeface="+mn-ea"/>
                  <a:cs typeface="+mn-cs"/>
                </a:endParaRPr>
              </a:p>
            </p:txBody>
          </p:sp>
        </p:grpSp>
        <p:grpSp>
          <p:nvGrpSpPr>
            <p:cNvPr id="30" name="Group 29"/>
            <p:cNvGrpSpPr/>
            <p:nvPr/>
          </p:nvGrpSpPr>
          <p:grpSpPr>
            <a:xfrm>
              <a:off x="787287" y="4388954"/>
              <a:ext cx="1070933" cy="685800"/>
              <a:chOff x="1608381" y="2883761"/>
              <a:chExt cx="1070933" cy="685800"/>
            </a:xfrm>
          </p:grpSpPr>
          <p:sp>
            <p:nvSpPr>
              <p:cNvPr id="125" name="Rectangle 124"/>
              <p:cNvSpPr/>
              <p:nvPr>
                <p:custDataLst>
                  <p:tags r:id="rId2"/>
                </p:custDataLst>
              </p:nvPr>
            </p:nvSpPr>
            <p:spPr bwMode="auto">
              <a:xfrm>
                <a:off x="1608381" y="2883761"/>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ctr" defTabSz="95093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a:rPr>
                  <a:t>Web</a:t>
                </a:r>
              </a:p>
            </p:txBody>
          </p:sp>
          <p:grpSp>
            <p:nvGrpSpPr>
              <p:cNvPr id="129" name="Group 128"/>
              <p:cNvGrpSpPr/>
              <p:nvPr/>
            </p:nvGrpSpPr>
            <p:grpSpPr>
              <a:xfrm>
                <a:off x="1940805" y="2964946"/>
                <a:ext cx="406084" cy="397883"/>
                <a:chOff x="4030436" y="1511171"/>
                <a:chExt cx="4398164" cy="4309344"/>
              </a:xfrm>
              <a:solidFill>
                <a:schemeClr val="accent1"/>
              </a:solidFill>
            </p:grpSpPr>
            <p:sp>
              <p:nvSpPr>
                <p:cNvPr id="142" name="Oval 35"/>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64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tx1"/>
                    </a:solidFill>
                    <a:effectLst/>
                    <a:uLnTx/>
                    <a:uFillTx/>
                    <a:latin typeface="Segoe UI"/>
                  </a:endParaRPr>
                </a:p>
              </p:txBody>
            </p:sp>
            <p:sp>
              <p:nvSpPr>
                <p:cNvPr id="143" name="Left Arrow 142"/>
                <p:cNvSpPr/>
                <p:nvPr/>
              </p:nvSpPr>
              <p:spPr>
                <a:xfrm>
                  <a:off x="4030436" y="151117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64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tx1"/>
                    </a:solidFill>
                    <a:effectLst/>
                    <a:uLnTx/>
                    <a:uFillTx/>
                    <a:latin typeface="Segoe UI"/>
                  </a:endParaRPr>
                </a:p>
              </p:txBody>
            </p:sp>
            <p:sp>
              <p:nvSpPr>
                <p:cNvPr id="148" name="Left Arrow 147"/>
                <p:cNvSpPr/>
                <p:nvPr/>
              </p:nvSpPr>
              <p:spPr>
                <a:xfrm flipH="1">
                  <a:off x="6270899" y="455155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64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tx1"/>
                    </a:solidFill>
                    <a:effectLst/>
                    <a:uLnTx/>
                    <a:uFillTx/>
                    <a:latin typeface="Segoe UI"/>
                  </a:endParaRPr>
                </a:p>
              </p:txBody>
            </p:sp>
          </p:grpSp>
        </p:grpSp>
        <p:grpSp>
          <p:nvGrpSpPr>
            <p:cNvPr id="72" name="Group 71"/>
            <p:cNvGrpSpPr/>
            <p:nvPr/>
          </p:nvGrpSpPr>
          <p:grpSpPr>
            <a:xfrm>
              <a:off x="787287" y="5120138"/>
              <a:ext cx="1070933" cy="685800"/>
              <a:chOff x="787287" y="3657769"/>
              <a:chExt cx="1070933" cy="685800"/>
            </a:xfrm>
          </p:grpSpPr>
          <p:sp>
            <p:nvSpPr>
              <p:cNvPr id="127" name="Rectangle 126"/>
              <p:cNvSpPr/>
              <p:nvPr>
                <p:custDataLst>
                  <p:tags r:id="rId1"/>
                </p:custDataLst>
              </p:nvPr>
            </p:nvSpPr>
            <p:spPr bwMode="auto">
              <a:xfrm>
                <a:off x="787287" y="3657769"/>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ctr" defTabSz="950933"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Segoe UI"/>
                  </a:rPr>
                  <a:t>Relational</a:t>
                </a:r>
              </a:p>
            </p:txBody>
          </p:sp>
          <p:sp>
            <p:nvSpPr>
              <p:cNvPr id="131" name="Donut 18"/>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49"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1"/>
                  </a:solidFill>
                  <a:effectLst/>
                  <a:uLnTx/>
                  <a:uFillTx/>
                  <a:latin typeface="Segoe UI"/>
                </a:endParaRPr>
              </a:p>
            </p:txBody>
          </p:sp>
        </p:grpSp>
      </p:grpSp>
      <p:grpSp>
        <p:nvGrpSpPr>
          <p:cNvPr id="6" name="Group 5"/>
          <p:cNvGrpSpPr/>
          <p:nvPr/>
        </p:nvGrpSpPr>
        <p:grpSpPr>
          <a:xfrm>
            <a:off x="2825929" y="2974251"/>
            <a:ext cx="1333951" cy="2364756"/>
            <a:chOff x="2769904" y="2916122"/>
            <a:chExt cx="1307913" cy="2318928"/>
          </a:xfrm>
        </p:grpSpPr>
        <p:cxnSp>
          <p:nvCxnSpPr>
            <p:cNvPr id="78" name="Elbow Connector 77"/>
            <p:cNvCxnSpPr>
              <a:stCxn id="119" idx="3"/>
              <a:endCxn id="116" idx="3"/>
            </p:cNvCxnSpPr>
            <p:nvPr/>
          </p:nvCxnSpPr>
          <p:spPr>
            <a:xfrm>
              <a:off x="2779903" y="2916122"/>
              <a:ext cx="13426" cy="2318928"/>
            </a:xfrm>
            <a:prstGeom prst="bentConnector3">
              <a:avLst>
                <a:gd name="adj1" fmla="val 1800000"/>
              </a:avLst>
            </a:prstGeom>
            <a:ln w="2540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85" idx="2"/>
            </p:cNvCxnSpPr>
            <p:nvPr/>
          </p:nvCxnSpPr>
          <p:spPr>
            <a:xfrm flipV="1">
              <a:off x="2769904" y="4075587"/>
              <a:ext cx="1307913"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8103505" y="2766671"/>
            <a:ext cx="1150228" cy="2795289"/>
            <a:chOff x="7944469" y="2712566"/>
            <a:chExt cx="1127777" cy="2741117"/>
          </a:xfrm>
        </p:grpSpPr>
        <p:cxnSp>
          <p:nvCxnSpPr>
            <p:cNvPr id="157" name="Straight Arrow Connector 156"/>
            <p:cNvCxnSpPr/>
            <p:nvPr/>
          </p:nvCxnSpPr>
          <p:spPr>
            <a:xfrm>
              <a:off x="8489700" y="2717650"/>
              <a:ext cx="563887"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8489700" y="3444093"/>
              <a:ext cx="563887"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8489700" y="4699470"/>
              <a:ext cx="563887"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8508356" y="4066779"/>
              <a:ext cx="563887"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8508359" y="5453683"/>
              <a:ext cx="563887"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8489700" y="2712566"/>
              <a:ext cx="18656" cy="2741117"/>
            </a:xfrm>
            <a:prstGeom prst="line">
              <a:avLst/>
            </a:prstGeom>
            <a:ln w="25400">
              <a:solidFill>
                <a:schemeClr val="bg1">
                  <a:lumMod val="50000"/>
                </a:schemeClr>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85" idx="6"/>
            </p:cNvCxnSpPr>
            <p:nvPr/>
          </p:nvCxnSpPr>
          <p:spPr>
            <a:xfrm flipV="1">
              <a:off x="7944469" y="4066779"/>
              <a:ext cx="651348" cy="0"/>
            </a:xfrm>
            <a:prstGeom prst="straightConnector1">
              <a:avLst/>
            </a:prstGeom>
            <a:ln w="25400">
              <a:solidFill>
                <a:schemeClr val="bg1">
                  <a:lumMod val="50000"/>
                </a:schemeClr>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9380037" y="2537372"/>
            <a:ext cx="2630735" cy="3286530"/>
            <a:chOff x="9196084" y="2487711"/>
            <a:chExt cx="2579386" cy="3222838"/>
          </a:xfrm>
        </p:grpSpPr>
        <p:sp>
          <p:nvSpPr>
            <p:cNvPr id="151" name="TextBox 150"/>
            <p:cNvSpPr txBox="1"/>
            <p:nvPr/>
          </p:nvSpPr>
          <p:spPr>
            <a:xfrm>
              <a:off x="9196084" y="3312361"/>
              <a:ext cx="848109" cy="230865"/>
            </a:xfrm>
            <a:prstGeom prst="rect">
              <a:avLst/>
            </a:prstGeom>
            <a:noFill/>
          </p:spPr>
          <p:txBody>
            <a:bodyPr wrap="none" lIns="0" tIns="0" rIns="0" bIns="0" rtlCol="0">
              <a:spAutoFit/>
            </a:bodyPr>
            <a:lstStyle/>
            <a:p>
              <a:pPr marL="0" marR="0" lvl="0" indent="0" defTabSz="950879"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Segoe UI"/>
                </a:rPr>
                <a:t>HDInsight</a:t>
              </a:r>
            </a:p>
          </p:txBody>
        </p:sp>
        <p:sp>
          <p:nvSpPr>
            <p:cNvPr id="152" name="TextBox 151"/>
            <p:cNvSpPr txBox="1"/>
            <p:nvPr/>
          </p:nvSpPr>
          <p:spPr>
            <a:xfrm>
              <a:off x="9196084" y="2566150"/>
              <a:ext cx="1153300" cy="230865"/>
            </a:xfrm>
            <a:prstGeom prst="rect">
              <a:avLst/>
            </a:prstGeom>
            <a:noFill/>
          </p:spPr>
          <p:txBody>
            <a:bodyPr wrap="none" lIns="0" tIns="0" rIns="0" bIns="0" rtlCol="0">
              <a:spAutoFit/>
            </a:bodyPr>
            <a:lstStyle/>
            <a:p>
              <a:pPr marL="0" marR="0" lvl="0" indent="0" defTabSz="950879"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Segoe UI"/>
                </a:rPr>
                <a:t>ADL Analytics</a:t>
              </a:r>
            </a:p>
          </p:txBody>
        </p:sp>
        <p:sp>
          <p:nvSpPr>
            <p:cNvPr id="153" name="TextBox 152"/>
            <p:cNvSpPr txBox="1"/>
            <p:nvPr/>
          </p:nvSpPr>
          <p:spPr>
            <a:xfrm>
              <a:off x="9196084" y="5308289"/>
              <a:ext cx="1511462" cy="230865"/>
            </a:xfrm>
            <a:prstGeom prst="rect">
              <a:avLst/>
            </a:prstGeom>
            <a:noFill/>
          </p:spPr>
          <p:txBody>
            <a:bodyPr wrap="none" lIns="0" tIns="0" rIns="0" bIns="0" rtlCol="0">
              <a:spAutoFit/>
            </a:bodyPr>
            <a:lstStyle/>
            <a:p>
              <a:pPr marL="0" marR="0" lvl="0" indent="0" defTabSz="950879"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Segoe UI"/>
                </a:rPr>
                <a:t>Machine Learning</a:t>
              </a:r>
            </a:p>
          </p:txBody>
        </p:sp>
        <p:sp>
          <p:nvSpPr>
            <p:cNvPr id="155" name="TextBox 154"/>
            <p:cNvSpPr txBox="1"/>
            <p:nvPr/>
          </p:nvSpPr>
          <p:spPr>
            <a:xfrm>
              <a:off x="9196084" y="4553054"/>
              <a:ext cx="475197" cy="230865"/>
            </a:xfrm>
            <a:prstGeom prst="rect">
              <a:avLst/>
            </a:prstGeom>
            <a:noFill/>
          </p:spPr>
          <p:txBody>
            <a:bodyPr wrap="none" lIns="0" tIns="0" rIns="0" bIns="0" rtlCol="0">
              <a:spAutoFit/>
            </a:bodyPr>
            <a:lstStyle/>
            <a:p>
              <a:pPr marL="0" marR="0" lvl="0" indent="0" defTabSz="950879"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Segoe UI"/>
                </a:rPr>
                <a:t>Spark</a:t>
              </a:r>
            </a:p>
          </p:txBody>
        </p:sp>
        <p:sp>
          <p:nvSpPr>
            <p:cNvPr id="65" name="TextBox 64"/>
            <p:cNvSpPr txBox="1"/>
            <p:nvPr/>
          </p:nvSpPr>
          <p:spPr>
            <a:xfrm>
              <a:off x="9196084" y="3903006"/>
              <a:ext cx="115432" cy="230865"/>
            </a:xfrm>
            <a:prstGeom prst="rect">
              <a:avLst/>
            </a:prstGeom>
            <a:noFill/>
          </p:spPr>
          <p:txBody>
            <a:bodyPr wrap="none" lIns="0" tIns="0" rIns="0" bIns="0" rtlCol="0">
              <a:spAutoFit/>
            </a:bodyPr>
            <a:lstStyle/>
            <a:p>
              <a:pPr marL="0" marR="0" lvl="0" indent="0" defTabSz="950879"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Segoe UI"/>
                </a:rPr>
                <a:t>R</a:t>
              </a:r>
            </a:p>
          </p:txBody>
        </p:sp>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02553" y="2487711"/>
              <a:ext cx="459878" cy="459878"/>
            </a:xfrm>
            <a:prstGeom prst="rect">
              <a:avLst/>
            </a:prstGeom>
          </p:spPr>
        </p:pic>
        <p:pic>
          <p:nvPicPr>
            <p:cNvPr id="8" name="Picture 7"/>
            <p:cNvPicPr>
              <a:picLocks noChangeAspect="1"/>
            </p:cNvPicPr>
            <p:nvPr/>
          </p:nvPicPr>
          <p:blipFill rotWithShape="1">
            <a:blip r:embed="rId12"/>
            <a:srcRect t="7492"/>
            <a:stretch/>
          </p:blipFill>
          <p:spPr>
            <a:xfrm>
              <a:off x="11152864" y="3829050"/>
              <a:ext cx="559256" cy="517356"/>
            </a:xfrm>
            <a:prstGeom prst="rect">
              <a:avLst/>
            </a:prstGeom>
          </p:spPr>
        </p:pic>
        <p:pic>
          <p:nvPicPr>
            <p:cNvPr id="73" name="Picture 2" descr="http://www.ebaytechblog.com/wp-content/uploads/2014/05/spark_logo.png"/>
            <p:cNvPicPr>
              <a:picLocks noChangeAspect="1" noChangeArrowheads="1"/>
            </p:cNvPicPr>
            <p:nvPr/>
          </p:nvPicPr>
          <p:blipFill>
            <a:blip r:embed="rId13" cstate="print">
              <a:duotone>
                <a:schemeClr val="accent3">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089514" y="4488491"/>
              <a:ext cx="685956" cy="36424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15"/>
            <a:stretch>
              <a:fillRect/>
            </a:stretch>
          </p:blipFill>
          <p:spPr>
            <a:xfrm>
              <a:off x="11171483" y="5196817"/>
              <a:ext cx="522018" cy="513732"/>
            </a:xfrm>
            <a:prstGeom prst="rect">
              <a:avLst/>
            </a:prstGeom>
          </p:spPr>
        </p:pic>
        <p:sp>
          <p:nvSpPr>
            <p:cNvPr id="149" name="Freeform 148"/>
            <p:cNvSpPr>
              <a:spLocks noChangeAspect="1"/>
            </p:cNvSpPr>
            <p:nvPr/>
          </p:nvSpPr>
          <p:spPr bwMode="auto">
            <a:xfrm>
              <a:off x="11127938" y="3251675"/>
              <a:ext cx="609108" cy="427185"/>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89580" tIns="44790" rIns="89580" bIns="44790" numCol="1" anchor="t" anchorCtr="0" compatLnSpc="1">
              <a:prstTxWarp prst="textNoShape">
                <a:avLst/>
              </a:prstTxWarp>
            </a:bodyPr>
            <a:lstStyle/>
            <a:p>
              <a:pPr marL="0" marR="0" lvl="0" indent="0" defTabSz="930875" eaLnBrk="1" fontAlgn="base" latinLnBrk="0" hangingPunct="1">
                <a:lnSpc>
                  <a:spcPct val="100000"/>
                </a:lnSpc>
                <a:spcBef>
                  <a:spcPct val="0"/>
                </a:spcBef>
                <a:spcAft>
                  <a:spcPct val="0"/>
                </a:spcAft>
                <a:buClrTx/>
                <a:buSzTx/>
                <a:buFontTx/>
                <a:buNone/>
                <a:tabLst/>
                <a:defRPr/>
              </a:pPr>
              <a:endParaRPr kumimoji="0" lang="en-IN" sz="1600" b="0" i="0" u="none" strike="noStrike" kern="0" cap="none" spc="0" normalizeH="0" baseline="0" noProof="0" dirty="0">
                <a:ln>
                  <a:noFill/>
                </a:ln>
                <a:solidFill>
                  <a:sysClr val="windowText" lastClr="000000"/>
                </a:solidFill>
                <a:effectLst/>
                <a:uLnTx/>
                <a:uFillTx/>
                <a:latin typeface="Segoe UI"/>
              </a:endParaRPr>
            </a:p>
          </p:txBody>
        </p:sp>
      </p:grpSp>
      <p:grpSp>
        <p:nvGrpSpPr>
          <p:cNvPr id="12" name="Group 11"/>
          <p:cNvGrpSpPr/>
          <p:nvPr/>
        </p:nvGrpSpPr>
        <p:grpSpPr>
          <a:xfrm>
            <a:off x="4159880" y="2185095"/>
            <a:ext cx="3943627" cy="3943068"/>
            <a:chOff x="4077817" y="2142260"/>
            <a:chExt cx="3866653" cy="3866653"/>
          </a:xfrm>
        </p:grpSpPr>
        <p:grpSp>
          <p:nvGrpSpPr>
            <p:cNvPr id="150" name="Group 149"/>
            <p:cNvGrpSpPr/>
            <p:nvPr/>
          </p:nvGrpSpPr>
          <p:grpSpPr>
            <a:xfrm>
              <a:off x="4077817" y="2142260"/>
              <a:ext cx="3866653" cy="3866653"/>
              <a:chOff x="4378256" y="2618105"/>
              <a:chExt cx="3657600" cy="3657600"/>
            </a:xfrm>
          </p:grpSpPr>
          <p:sp>
            <p:nvSpPr>
              <p:cNvPr id="85" name="Oval 84"/>
              <p:cNvSpPr/>
              <p:nvPr/>
            </p:nvSpPr>
            <p:spPr bwMode="auto">
              <a:xfrm>
                <a:off x="4378256" y="2618105"/>
                <a:ext cx="3657600" cy="3657600"/>
              </a:xfrm>
              <a:prstGeom prst="ellipse">
                <a:avLst/>
              </a:prstGeom>
              <a:solidFill>
                <a:schemeClr val="accent1"/>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5093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Segoe UI"/>
                </a:endParaRPr>
              </a:p>
            </p:txBody>
          </p:sp>
          <p:grpSp>
            <p:nvGrpSpPr>
              <p:cNvPr id="79" name="Group 78"/>
              <p:cNvGrpSpPr/>
              <p:nvPr/>
            </p:nvGrpSpPr>
            <p:grpSpPr>
              <a:xfrm>
                <a:off x="4867139" y="4114335"/>
                <a:ext cx="2679835" cy="1152128"/>
                <a:chOff x="4724189" y="4114332"/>
                <a:chExt cx="3043313" cy="1308395"/>
              </a:xfrm>
              <a:solidFill>
                <a:schemeClr val="bg1">
                  <a:lumMod val="95000"/>
                </a:schemeClr>
              </a:solidFill>
            </p:grpSpPr>
            <p:sp>
              <p:nvSpPr>
                <p:cNvPr id="162" name="TextBox 161"/>
                <p:cNvSpPr txBox="1"/>
                <p:nvPr/>
              </p:nvSpPr>
              <p:spPr>
                <a:xfrm>
                  <a:off x="5875137" y="4114332"/>
                  <a:ext cx="809242" cy="406680"/>
                </a:xfrm>
                <a:prstGeom prst="rect">
                  <a:avLst/>
                </a:prstGeom>
                <a:grpFill/>
                <a:ln>
                  <a:noFill/>
                </a:ln>
              </p:spPr>
              <p:txBody>
                <a:bodyPr wrap="square" lIns="182854" tIns="146283" rIns="182854" bIns="146283" rtlCol="0">
                  <a:spAutoFit/>
                </a:bodyPr>
                <a:lstStyle/>
                <a:p>
                  <a:pPr marL="0" marR="0" lvl="0" indent="0" algn="ctr" defTabSz="951209" eaLnBrk="1" fontAlgn="auto" latinLnBrk="0" hangingPunct="1">
                    <a:lnSpc>
                      <a:spcPct val="90000"/>
                    </a:lnSpc>
                    <a:spcBef>
                      <a:spcPts val="0"/>
                    </a:spcBef>
                    <a:spcAft>
                      <a:spcPts val="612"/>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6" name="TextBox 165"/>
                <p:cNvSpPr txBox="1"/>
                <p:nvPr/>
              </p:nvSpPr>
              <p:spPr>
                <a:xfrm>
                  <a:off x="4724189" y="5016047"/>
                  <a:ext cx="577789" cy="406680"/>
                </a:xfrm>
                <a:prstGeom prst="rect">
                  <a:avLst/>
                </a:prstGeom>
                <a:grpFill/>
                <a:ln>
                  <a:noFill/>
                </a:ln>
              </p:spPr>
              <p:txBody>
                <a:bodyPr wrap="square" lIns="182854" tIns="146283" rIns="182854" bIns="146283" rtlCol="0">
                  <a:spAutoFit/>
                </a:bodyPr>
                <a:lstStyle/>
                <a:p>
                  <a:pPr marL="0" marR="0" lvl="0" indent="0" algn="ctr" defTabSz="951209" eaLnBrk="1" fontAlgn="auto" latinLnBrk="0" hangingPunct="1">
                    <a:lnSpc>
                      <a:spcPct val="90000"/>
                    </a:lnSpc>
                    <a:spcBef>
                      <a:spcPts val="0"/>
                    </a:spcBef>
                    <a:spcAft>
                      <a:spcPts val="612"/>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7" name="TextBox 166"/>
                <p:cNvSpPr txBox="1"/>
                <p:nvPr/>
              </p:nvSpPr>
              <p:spPr>
                <a:xfrm>
                  <a:off x="5340570" y="5016047"/>
                  <a:ext cx="577789" cy="406680"/>
                </a:xfrm>
                <a:prstGeom prst="rect">
                  <a:avLst/>
                </a:prstGeom>
                <a:grpFill/>
                <a:ln>
                  <a:noFill/>
                </a:ln>
              </p:spPr>
              <p:txBody>
                <a:bodyPr wrap="square" lIns="182854" tIns="146283" rIns="182854" bIns="146283" rtlCol="0">
                  <a:spAutoFit/>
                </a:bodyPr>
                <a:lstStyle/>
                <a:p>
                  <a:pPr marL="0" marR="0" lvl="0" indent="0" algn="ctr" defTabSz="951209" eaLnBrk="1" fontAlgn="auto" latinLnBrk="0" hangingPunct="1">
                    <a:lnSpc>
                      <a:spcPct val="90000"/>
                    </a:lnSpc>
                    <a:spcBef>
                      <a:spcPts val="0"/>
                    </a:spcBef>
                    <a:spcAft>
                      <a:spcPts val="612"/>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8" name="TextBox 167"/>
                <p:cNvSpPr txBox="1"/>
                <p:nvPr/>
              </p:nvSpPr>
              <p:spPr>
                <a:xfrm>
                  <a:off x="5956952" y="5016047"/>
                  <a:ext cx="577789" cy="406680"/>
                </a:xfrm>
                <a:prstGeom prst="rect">
                  <a:avLst/>
                </a:prstGeom>
                <a:grpFill/>
                <a:ln>
                  <a:noFill/>
                </a:ln>
              </p:spPr>
              <p:txBody>
                <a:bodyPr wrap="square" lIns="182854" tIns="146283" rIns="182854" bIns="146283" rtlCol="0">
                  <a:spAutoFit/>
                </a:bodyPr>
                <a:lstStyle/>
                <a:p>
                  <a:pPr marL="0" marR="0" lvl="0" indent="0" algn="ctr" defTabSz="951209" eaLnBrk="1" fontAlgn="auto" latinLnBrk="0" hangingPunct="1">
                    <a:lnSpc>
                      <a:spcPct val="90000"/>
                    </a:lnSpc>
                    <a:spcBef>
                      <a:spcPts val="0"/>
                    </a:spcBef>
                    <a:spcAft>
                      <a:spcPts val="612"/>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69" name="TextBox 168"/>
                <p:cNvSpPr txBox="1"/>
                <p:nvPr/>
              </p:nvSpPr>
              <p:spPr>
                <a:xfrm>
                  <a:off x="6573332" y="5016047"/>
                  <a:ext cx="577789" cy="406680"/>
                </a:xfrm>
                <a:prstGeom prst="rect">
                  <a:avLst/>
                </a:prstGeom>
                <a:grpFill/>
                <a:ln>
                  <a:noFill/>
                </a:ln>
              </p:spPr>
              <p:txBody>
                <a:bodyPr wrap="square" lIns="182854" tIns="146283" rIns="182854" bIns="146283" rtlCol="0">
                  <a:spAutoFit/>
                </a:bodyPr>
                <a:lstStyle/>
                <a:p>
                  <a:pPr marL="0" marR="0" lvl="0" indent="0" algn="ctr" defTabSz="951209" eaLnBrk="1" fontAlgn="auto" latinLnBrk="0" hangingPunct="1">
                    <a:lnSpc>
                      <a:spcPct val="90000"/>
                    </a:lnSpc>
                    <a:spcBef>
                      <a:spcPts val="0"/>
                    </a:spcBef>
                    <a:spcAft>
                      <a:spcPts val="612"/>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170" name="TextBox 169"/>
                <p:cNvSpPr txBox="1"/>
                <p:nvPr/>
              </p:nvSpPr>
              <p:spPr>
                <a:xfrm>
                  <a:off x="7189713" y="5016047"/>
                  <a:ext cx="577789" cy="406680"/>
                </a:xfrm>
                <a:prstGeom prst="rect">
                  <a:avLst/>
                </a:prstGeom>
                <a:grpFill/>
                <a:ln>
                  <a:noFill/>
                </a:ln>
              </p:spPr>
              <p:txBody>
                <a:bodyPr wrap="square" lIns="182854" tIns="146283" rIns="182854" bIns="146283" rtlCol="0">
                  <a:spAutoFit/>
                </a:bodyPr>
                <a:lstStyle/>
                <a:p>
                  <a:pPr marL="0" marR="0" lvl="0" indent="0" algn="ctr" defTabSz="951209" eaLnBrk="1" fontAlgn="auto" latinLnBrk="0" hangingPunct="1">
                    <a:lnSpc>
                      <a:spcPct val="90000"/>
                    </a:lnSpc>
                    <a:spcBef>
                      <a:spcPts val="0"/>
                    </a:spcBef>
                    <a:spcAft>
                      <a:spcPts val="612"/>
                    </a:spcAft>
                    <a:buClrTx/>
                    <a:buSzTx/>
                    <a:buFontTx/>
                    <a:buNone/>
                    <a:tabLst/>
                    <a:defRPr/>
                  </a:pPr>
                  <a:endParaRPr kumimoji="0" lang="en-US" sz="600" b="0" i="0" u="none" strike="noStrike" kern="0" cap="none" spc="0" normalizeH="0" baseline="0" noProof="0" dirty="0">
                    <a:ln>
                      <a:noFill/>
                    </a:ln>
                    <a:solidFill>
                      <a:sysClr val="windowText" lastClr="000000"/>
                    </a:solidFill>
                    <a:effectLst/>
                    <a:uLnTx/>
                    <a:uFillTx/>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173" name="Straight Connector 172"/>
                <p:cNvCxnSpPr/>
                <p:nvPr/>
              </p:nvCxnSpPr>
              <p:spPr>
                <a:xfrm>
                  <a:off x="4992236" y="4703656"/>
                  <a:ext cx="2518251" cy="0"/>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5014649" y="4703656"/>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5615863" y="4703656"/>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6281187" y="4703656"/>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7492655" y="4703656"/>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6862358" y="4703656"/>
                  <a:ext cx="1" cy="276106"/>
                </a:xfrm>
                <a:prstGeom prst="line">
                  <a:avLst/>
                </a:prstGeom>
                <a:grpFill/>
                <a:ln w="38100">
                  <a:solidFill>
                    <a:schemeClr val="bg1">
                      <a:lumMod val="9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6281187" y="4487567"/>
                  <a:ext cx="1" cy="276106"/>
                </a:xfrm>
                <a:prstGeom prst="line">
                  <a:avLst/>
                </a:prstGeom>
                <a:grpFill/>
                <a:ln w="3810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5534789" y="3621408"/>
                <a:ext cx="1344535" cy="369332"/>
              </a:xfrm>
              <a:prstGeom prst="rect">
                <a:avLst/>
              </a:prstGeom>
              <a:noFill/>
            </p:spPr>
            <p:txBody>
              <a:bodyPr wrap="square" lIns="0" tIns="0" rIns="0" bIns="0" rtlCol="0">
                <a:noAutofit/>
              </a:bodyPr>
              <a:lstStyle/>
              <a:p>
                <a:pPr marL="0" marR="0" lvl="0" indent="0" defTabSz="93264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a:rPr>
                  <a:t>    ADLS</a:t>
                </a:r>
              </a:p>
            </p:txBody>
          </p:sp>
        </p:grpSp>
        <p:pic>
          <p:nvPicPr>
            <p:cNvPr id="10" name="Picture 9"/>
            <p:cNvPicPr>
              <a:picLocks noChangeAspect="1"/>
            </p:cNvPicPr>
            <p:nvPr/>
          </p:nvPicPr>
          <p:blipFill>
            <a:blip r:embed="rId16">
              <a:biLevel thresh="25000"/>
              <a:extLst>
                <a:ext uri="{28A0092B-C50C-407E-A947-70E740481C1C}">
                  <a14:useLocalDpi xmlns:a14="http://schemas.microsoft.com/office/drawing/2010/main" val="0"/>
                </a:ext>
              </a:extLst>
            </a:blip>
            <a:stretch>
              <a:fillRect/>
            </a:stretch>
          </p:blipFill>
          <p:spPr>
            <a:xfrm>
              <a:off x="5614590" y="2274969"/>
              <a:ext cx="793106" cy="793104"/>
            </a:xfrm>
            <a:prstGeom prst="rect">
              <a:avLst/>
            </a:prstGeom>
          </p:spPr>
        </p:pic>
      </p:grpSp>
    </p:spTree>
    <p:extLst>
      <p:ext uri="{BB962C8B-B14F-4D97-AF65-F5344CB8AC3E}">
        <p14:creationId xmlns:p14="http://schemas.microsoft.com/office/powerpoint/2010/main" val="1357555730"/>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750"/>
                                        <p:tgtEl>
                                          <p:spTgt spid="76"/>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750"/>
                                        <p:tgtEl>
                                          <p:spTgt spid="12"/>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1"/>
                </a:solidFill>
              </a:rPr>
              <a:t>Enterprise grade security</a:t>
            </a:r>
          </a:p>
        </p:txBody>
      </p:sp>
      <p:sp>
        <p:nvSpPr>
          <p:cNvPr id="5" name="Rectangle 4"/>
          <p:cNvSpPr/>
          <p:nvPr/>
        </p:nvSpPr>
        <p:spPr bwMode="auto">
          <a:xfrm>
            <a:off x="0" y="1287189"/>
            <a:ext cx="12436475" cy="4990819"/>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75" tIns="466344" rIns="5875934" bIns="93269" numCol="1" spcCol="0" rtlCol="0" fromWordArt="0" anchor="t" anchorCtr="0" forceAA="0" compatLnSpc="1">
            <a:prstTxWarp prst="textNoShape">
              <a:avLst/>
            </a:prstTxWarp>
            <a:noAutofit/>
          </a:bodyPr>
          <a:lstStyle/>
          <a:p>
            <a:pPr marL="354407" marR="0" lvl="0" indent="-298449" defTabSz="932688" eaLnBrk="1" fontAlgn="base" latinLnBrk="0" hangingPunct="1">
              <a:lnSpc>
                <a:spcPct val="100000"/>
              </a:lnSpc>
              <a:spcBef>
                <a:spcPts val="612"/>
              </a:spcBef>
              <a:spcAft>
                <a:spcPts val="612"/>
              </a:spcAft>
              <a:buClr>
                <a:srgbClr val="50B347"/>
              </a:buClr>
              <a:buSzPct val="100000"/>
              <a:buFontTx/>
              <a:buBlip>
                <a:blip r:embed="rId3"/>
              </a:buBlip>
              <a:tabLst>
                <a:tab pos="671509" algn="l"/>
              </a:tabLst>
              <a:defRPr/>
            </a:pPr>
            <a:r>
              <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rPr>
              <a:t>Enterprise-grade security permits even sensitive data to be stored securely</a:t>
            </a:r>
          </a:p>
          <a:p>
            <a:pPr marL="354407" marR="0" lvl="0" indent="-298449" defTabSz="932688" eaLnBrk="1" fontAlgn="base" latinLnBrk="0" hangingPunct="1">
              <a:lnSpc>
                <a:spcPct val="100000"/>
              </a:lnSpc>
              <a:spcBef>
                <a:spcPts val="612"/>
              </a:spcBef>
              <a:spcAft>
                <a:spcPts val="612"/>
              </a:spcAft>
              <a:buClr>
                <a:srgbClr val="50B347"/>
              </a:buClr>
              <a:buSzPct val="100000"/>
              <a:buFontTx/>
              <a:buBlip>
                <a:blip r:embed="rId3"/>
              </a:buBlip>
              <a:tabLst>
                <a:tab pos="671509" algn="l"/>
              </a:tabLst>
              <a:defRPr/>
            </a:pPr>
            <a:r>
              <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rPr>
              <a:t>Regulatory compliance can be enforced</a:t>
            </a:r>
          </a:p>
          <a:p>
            <a:pPr marL="354407" marR="0" lvl="0" indent="-298449" defTabSz="932688" eaLnBrk="1" fontAlgn="base" latinLnBrk="0" hangingPunct="1">
              <a:lnSpc>
                <a:spcPct val="100000"/>
              </a:lnSpc>
              <a:spcBef>
                <a:spcPts val="612"/>
              </a:spcBef>
              <a:spcAft>
                <a:spcPts val="612"/>
              </a:spcAft>
              <a:buClr>
                <a:srgbClr val="50B347"/>
              </a:buClr>
              <a:buSzPct val="100000"/>
              <a:buFontTx/>
              <a:buBlip>
                <a:blip r:embed="rId3"/>
              </a:buBlip>
              <a:tabLst>
                <a:tab pos="671509" algn="l"/>
              </a:tabLst>
              <a:defRPr/>
            </a:pPr>
            <a:r>
              <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rPr>
              <a:t>Integrates with Azure Active Directory for authentication</a:t>
            </a:r>
          </a:p>
          <a:p>
            <a:pPr marL="354407" marR="0" lvl="0" indent="-298449" defTabSz="932688" eaLnBrk="1" fontAlgn="base" latinLnBrk="0" hangingPunct="1">
              <a:lnSpc>
                <a:spcPct val="100000"/>
              </a:lnSpc>
              <a:spcBef>
                <a:spcPts val="612"/>
              </a:spcBef>
              <a:spcAft>
                <a:spcPts val="612"/>
              </a:spcAft>
              <a:buClr>
                <a:srgbClr val="50B347"/>
              </a:buClr>
              <a:buSzPct val="100000"/>
              <a:buFontTx/>
              <a:buBlip>
                <a:blip r:embed="rId3"/>
              </a:buBlip>
              <a:tabLst>
                <a:tab pos="671509" algn="l"/>
              </a:tabLst>
              <a:defRPr/>
            </a:pPr>
            <a:r>
              <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rPr>
              <a:t>Data is encrypted at rest and in flight</a:t>
            </a:r>
          </a:p>
          <a:p>
            <a:pPr marL="354407" marR="0" lvl="0" indent="-298449" defTabSz="932688" eaLnBrk="1" fontAlgn="base" latinLnBrk="0" hangingPunct="1">
              <a:lnSpc>
                <a:spcPct val="100000"/>
              </a:lnSpc>
              <a:spcBef>
                <a:spcPts val="612"/>
              </a:spcBef>
              <a:spcAft>
                <a:spcPts val="612"/>
              </a:spcAft>
              <a:buClr>
                <a:srgbClr val="50B347"/>
              </a:buClr>
              <a:buSzPct val="100000"/>
              <a:buFontTx/>
              <a:buBlip>
                <a:blip r:embed="rId3"/>
              </a:buBlip>
              <a:tabLst>
                <a:tab pos="671509" algn="l"/>
              </a:tabLst>
              <a:defRPr/>
            </a:pPr>
            <a:r>
              <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rPr>
              <a:t>POSIX-style permissions on files and directories</a:t>
            </a:r>
          </a:p>
          <a:p>
            <a:pPr marL="354407" marR="0" lvl="0" indent="-298449" defTabSz="932688" eaLnBrk="1" fontAlgn="base" latinLnBrk="0" hangingPunct="1">
              <a:lnSpc>
                <a:spcPct val="100000"/>
              </a:lnSpc>
              <a:spcBef>
                <a:spcPts val="612"/>
              </a:spcBef>
              <a:spcAft>
                <a:spcPts val="612"/>
              </a:spcAft>
              <a:buClr>
                <a:srgbClr val="50B347"/>
              </a:buClr>
              <a:buSzPct val="100000"/>
              <a:buFontTx/>
              <a:buBlip>
                <a:blip r:embed="rId3"/>
              </a:buBlip>
              <a:tabLst>
                <a:tab pos="671509" algn="l"/>
              </a:tabLst>
              <a:defRPr/>
            </a:pPr>
            <a:r>
              <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rPr>
              <a:t>Audit logs for all operations</a:t>
            </a:r>
          </a:p>
        </p:txBody>
      </p:sp>
      <p:grpSp>
        <p:nvGrpSpPr>
          <p:cNvPr id="2" name="Group 1"/>
          <p:cNvGrpSpPr/>
          <p:nvPr/>
        </p:nvGrpSpPr>
        <p:grpSpPr>
          <a:xfrm>
            <a:off x="6477419" y="1287188"/>
            <a:ext cx="5515359" cy="4990820"/>
            <a:chOff x="6135139" y="1262063"/>
            <a:chExt cx="5621886" cy="5087937"/>
          </a:xfrm>
        </p:grpSpPr>
        <p:sp>
          <p:nvSpPr>
            <p:cNvPr id="6" name="Rectangle 5"/>
            <p:cNvSpPr/>
            <p:nvPr/>
          </p:nvSpPr>
          <p:spPr bwMode="auto">
            <a:xfrm>
              <a:off x="6135139" y="1262063"/>
              <a:ext cx="5621886" cy="508793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55042" marR="0" lvl="1" indent="0" defTabSz="950555" eaLnBrk="1" fontAlgn="base" latinLnBrk="0" hangingPunct="1">
                <a:lnSpc>
                  <a:spcPct val="100000"/>
                </a:lnSpc>
                <a:spcBef>
                  <a:spcPts val="612"/>
                </a:spcBef>
                <a:spcAft>
                  <a:spcPts val="612"/>
                </a:spcAft>
                <a:buClr>
                  <a:srgbClr val="68217A">
                    <a:lumMod val="50000"/>
                  </a:srgbClr>
                </a:buClr>
                <a:buSzTx/>
                <a:buFontTx/>
                <a:buNone/>
                <a:tabLst>
                  <a:tab pos="671509" algn="l"/>
                </a:tabLst>
                <a:defRPr/>
              </a:pPr>
              <a:endParaRPr kumimoji="0" lang="en-IN" sz="2000" b="0" i="0" u="none" strike="noStrike" kern="0" cap="none" spc="0" normalizeH="0" baseline="0" noProof="0" dirty="0">
                <a:ln>
                  <a:solidFill>
                    <a:srgbClr val="FFFFFF">
                      <a:alpha val="0"/>
                    </a:srgbClr>
                  </a:solidFill>
                </a:ln>
                <a:solidFill>
                  <a:schemeClr val="tx1"/>
                </a:solidFill>
                <a:effectLst/>
                <a:uLnTx/>
                <a:uFillTx/>
                <a:ea typeface="Segoe UI" pitchFamily="34" charset="0"/>
                <a:cs typeface="Segoe UI" pitchFamily="34" charset="0"/>
              </a:endParaRPr>
            </a:p>
          </p:txBody>
        </p:sp>
        <p:grpSp>
          <p:nvGrpSpPr>
            <p:cNvPr id="141" name="Group 140"/>
            <p:cNvGrpSpPr/>
            <p:nvPr/>
          </p:nvGrpSpPr>
          <p:grpSpPr>
            <a:xfrm>
              <a:off x="7676155" y="1656654"/>
              <a:ext cx="2539854" cy="4693346"/>
              <a:chOff x="7169522" y="1580419"/>
              <a:chExt cx="2539854" cy="4693346"/>
            </a:xfrm>
          </p:grpSpPr>
          <p:sp>
            <p:nvSpPr>
              <p:cNvPr id="70" name="Freeform 8"/>
              <p:cNvSpPr>
                <a:spLocks/>
              </p:cNvSpPr>
              <p:nvPr/>
            </p:nvSpPr>
            <p:spPr bwMode="auto">
              <a:xfrm>
                <a:off x="8739126" y="4020875"/>
                <a:ext cx="102524" cy="105152"/>
              </a:xfrm>
              <a:custGeom>
                <a:avLst/>
                <a:gdLst>
                  <a:gd name="T0" fmla="*/ 82 w 82"/>
                  <a:gd name="T1" fmla="*/ 42 h 85"/>
                  <a:gd name="T2" fmla="*/ 82 w 82"/>
                  <a:gd name="T3" fmla="*/ 41 h 85"/>
                  <a:gd name="T4" fmla="*/ 41 w 82"/>
                  <a:gd name="T5" fmla="*/ 0 h 85"/>
                  <a:gd name="T6" fmla="*/ 0 w 82"/>
                  <a:gd name="T7" fmla="*/ 41 h 85"/>
                  <a:gd name="T8" fmla="*/ 0 w 82"/>
                  <a:gd name="T9" fmla="*/ 42 h 85"/>
                  <a:gd name="T10" fmla="*/ 0 w 82"/>
                  <a:gd name="T11" fmla="*/ 42 h 85"/>
                  <a:gd name="T12" fmla="*/ 0 w 82"/>
                  <a:gd name="T13" fmla="*/ 85 h 85"/>
                  <a:gd name="T14" fmla="*/ 82 w 82"/>
                  <a:gd name="T15" fmla="*/ 85 h 85"/>
                  <a:gd name="T16" fmla="*/ 82 w 82"/>
                  <a:gd name="T17" fmla="*/ 42 h 85"/>
                  <a:gd name="T18" fmla="*/ 82 w 82"/>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5">
                    <a:moveTo>
                      <a:pt x="82" y="42"/>
                    </a:moveTo>
                    <a:cubicBezTo>
                      <a:pt x="82" y="42"/>
                      <a:pt x="82" y="41"/>
                      <a:pt x="82" y="41"/>
                    </a:cubicBezTo>
                    <a:cubicBezTo>
                      <a:pt x="82" y="18"/>
                      <a:pt x="64" y="0"/>
                      <a:pt x="41" y="0"/>
                    </a:cubicBezTo>
                    <a:cubicBezTo>
                      <a:pt x="18" y="0"/>
                      <a:pt x="0" y="18"/>
                      <a:pt x="0" y="41"/>
                    </a:cubicBezTo>
                    <a:cubicBezTo>
                      <a:pt x="0" y="41"/>
                      <a:pt x="0" y="42"/>
                      <a:pt x="0" y="42"/>
                    </a:cubicBezTo>
                    <a:cubicBezTo>
                      <a:pt x="0" y="42"/>
                      <a:pt x="0" y="42"/>
                      <a:pt x="0" y="42"/>
                    </a:cubicBezTo>
                    <a:cubicBezTo>
                      <a:pt x="0" y="85"/>
                      <a:pt x="0" y="85"/>
                      <a:pt x="0" y="85"/>
                    </a:cubicBezTo>
                    <a:cubicBezTo>
                      <a:pt x="82" y="85"/>
                      <a:pt x="82" y="85"/>
                      <a:pt x="82" y="85"/>
                    </a:cubicBezTo>
                    <a:cubicBezTo>
                      <a:pt x="82" y="42"/>
                      <a:pt x="82" y="42"/>
                      <a:pt x="82" y="42"/>
                    </a:cubicBezTo>
                    <a:cubicBezTo>
                      <a:pt x="82" y="42"/>
                      <a:pt x="82" y="42"/>
                      <a:pt x="82" y="42"/>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71" name="Freeform 9"/>
              <p:cNvSpPr>
                <a:spLocks/>
              </p:cNvSpPr>
              <p:nvPr/>
            </p:nvSpPr>
            <p:spPr bwMode="auto">
              <a:xfrm>
                <a:off x="8160788" y="3078392"/>
                <a:ext cx="728181" cy="1023976"/>
              </a:xfrm>
              <a:custGeom>
                <a:avLst/>
                <a:gdLst>
                  <a:gd name="T0" fmla="*/ 551 w 588"/>
                  <a:gd name="T1" fmla="*/ 365 h 371"/>
                  <a:gd name="T2" fmla="*/ 482 w 588"/>
                  <a:gd name="T3" fmla="*/ 336 h 371"/>
                  <a:gd name="T4" fmla="*/ 472 w 588"/>
                  <a:gd name="T5" fmla="*/ 268 h 371"/>
                  <a:gd name="T6" fmla="*/ 496 w 588"/>
                  <a:gd name="T7" fmla="*/ 242 h 371"/>
                  <a:gd name="T8" fmla="*/ 522 w 588"/>
                  <a:gd name="T9" fmla="*/ 185 h 371"/>
                  <a:gd name="T10" fmla="*/ 499 w 588"/>
                  <a:gd name="T11" fmla="*/ 157 h 371"/>
                  <a:gd name="T12" fmla="*/ 381 w 588"/>
                  <a:gd name="T13" fmla="*/ 169 h 371"/>
                  <a:gd name="T14" fmla="*/ 254 w 588"/>
                  <a:gd name="T15" fmla="*/ 169 h 371"/>
                  <a:gd name="T16" fmla="*/ 238 w 588"/>
                  <a:gd name="T17" fmla="*/ 130 h 371"/>
                  <a:gd name="T18" fmla="*/ 250 w 588"/>
                  <a:gd name="T19" fmla="*/ 102 h 371"/>
                  <a:gd name="T20" fmla="*/ 253 w 588"/>
                  <a:gd name="T21" fmla="*/ 54 h 371"/>
                  <a:gd name="T22" fmla="*/ 144 w 588"/>
                  <a:gd name="T23" fmla="*/ 52 h 371"/>
                  <a:gd name="T24" fmla="*/ 18 w 588"/>
                  <a:gd name="T25" fmla="*/ 50 h 371"/>
                  <a:gd name="T26" fmla="*/ 1 w 588"/>
                  <a:gd name="T27" fmla="*/ 0 h 371"/>
                  <a:gd name="T28" fmla="*/ 5 w 588"/>
                  <a:gd name="T29" fmla="*/ 0 h 371"/>
                  <a:gd name="T30" fmla="*/ 21 w 588"/>
                  <a:gd name="T31" fmla="*/ 47 h 371"/>
                  <a:gd name="T32" fmla="*/ 144 w 588"/>
                  <a:gd name="T33" fmla="*/ 48 h 371"/>
                  <a:gd name="T34" fmla="*/ 256 w 588"/>
                  <a:gd name="T35" fmla="*/ 52 h 371"/>
                  <a:gd name="T36" fmla="*/ 253 w 588"/>
                  <a:gd name="T37" fmla="*/ 104 h 371"/>
                  <a:gd name="T38" fmla="*/ 242 w 588"/>
                  <a:gd name="T39" fmla="*/ 131 h 371"/>
                  <a:gd name="T40" fmla="*/ 257 w 588"/>
                  <a:gd name="T41" fmla="*/ 166 h 371"/>
                  <a:gd name="T42" fmla="*/ 380 w 588"/>
                  <a:gd name="T43" fmla="*/ 165 h 371"/>
                  <a:gd name="T44" fmla="*/ 501 w 588"/>
                  <a:gd name="T45" fmla="*/ 154 h 371"/>
                  <a:gd name="T46" fmla="*/ 526 w 588"/>
                  <a:gd name="T47" fmla="*/ 184 h 371"/>
                  <a:gd name="T48" fmla="*/ 499 w 588"/>
                  <a:gd name="T49" fmla="*/ 245 h 371"/>
                  <a:gd name="T50" fmla="*/ 476 w 588"/>
                  <a:gd name="T51" fmla="*/ 270 h 371"/>
                  <a:gd name="T52" fmla="*/ 485 w 588"/>
                  <a:gd name="T53" fmla="*/ 334 h 371"/>
                  <a:gd name="T54" fmla="*/ 586 w 588"/>
                  <a:gd name="T55" fmla="*/ 352 h 371"/>
                  <a:gd name="T56" fmla="*/ 588 w 588"/>
                  <a:gd name="T57" fmla="*/ 355 h 371"/>
                  <a:gd name="T58" fmla="*/ 551 w 588"/>
                  <a:gd name="T59" fmla="*/ 36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8" h="371">
                    <a:moveTo>
                      <a:pt x="551" y="365"/>
                    </a:moveTo>
                    <a:cubicBezTo>
                      <a:pt x="525" y="365"/>
                      <a:pt x="499" y="353"/>
                      <a:pt x="482" y="336"/>
                    </a:cubicBezTo>
                    <a:cubicBezTo>
                      <a:pt x="462" y="316"/>
                      <a:pt x="458" y="291"/>
                      <a:pt x="472" y="268"/>
                    </a:cubicBezTo>
                    <a:cubicBezTo>
                      <a:pt x="478" y="258"/>
                      <a:pt x="487" y="250"/>
                      <a:pt x="496" y="242"/>
                    </a:cubicBezTo>
                    <a:cubicBezTo>
                      <a:pt x="514" y="226"/>
                      <a:pt x="531" y="211"/>
                      <a:pt x="522" y="185"/>
                    </a:cubicBezTo>
                    <a:cubicBezTo>
                      <a:pt x="518" y="172"/>
                      <a:pt x="510" y="163"/>
                      <a:pt x="499" y="157"/>
                    </a:cubicBezTo>
                    <a:cubicBezTo>
                      <a:pt x="464" y="140"/>
                      <a:pt x="406" y="161"/>
                      <a:pt x="381" y="169"/>
                    </a:cubicBezTo>
                    <a:cubicBezTo>
                      <a:pt x="347" y="181"/>
                      <a:pt x="284" y="191"/>
                      <a:pt x="254" y="169"/>
                    </a:cubicBezTo>
                    <a:cubicBezTo>
                      <a:pt x="243" y="160"/>
                      <a:pt x="237" y="147"/>
                      <a:pt x="238" y="130"/>
                    </a:cubicBezTo>
                    <a:cubicBezTo>
                      <a:pt x="238" y="120"/>
                      <a:pt x="244" y="111"/>
                      <a:pt x="250" y="102"/>
                    </a:cubicBezTo>
                    <a:cubicBezTo>
                      <a:pt x="259" y="87"/>
                      <a:pt x="267" y="73"/>
                      <a:pt x="253" y="54"/>
                    </a:cubicBezTo>
                    <a:cubicBezTo>
                      <a:pt x="237" y="33"/>
                      <a:pt x="192" y="42"/>
                      <a:pt x="144" y="52"/>
                    </a:cubicBezTo>
                    <a:cubicBezTo>
                      <a:pt x="95" y="62"/>
                      <a:pt x="44" y="72"/>
                      <a:pt x="18" y="50"/>
                    </a:cubicBezTo>
                    <a:cubicBezTo>
                      <a:pt x="6" y="39"/>
                      <a:pt x="0" y="23"/>
                      <a:pt x="1" y="0"/>
                    </a:cubicBezTo>
                    <a:cubicBezTo>
                      <a:pt x="5" y="0"/>
                      <a:pt x="5" y="0"/>
                      <a:pt x="5" y="0"/>
                    </a:cubicBezTo>
                    <a:cubicBezTo>
                      <a:pt x="4" y="22"/>
                      <a:pt x="9" y="37"/>
                      <a:pt x="21" y="47"/>
                    </a:cubicBezTo>
                    <a:cubicBezTo>
                      <a:pt x="45" y="67"/>
                      <a:pt x="95" y="58"/>
                      <a:pt x="144" y="48"/>
                    </a:cubicBezTo>
                    <a:cubicBezTo>
                      <a:pt x="192" y="38"/>
                      <a:pt x="238" y="29"/>
                      <a:pt x="256" y="52"/>
                    </a:cubicBezTo>
                    <a:cubicBezTo>
                      <a:pt x="272" y="73"/>
                      <a:pt x="262" y="88"/>
                      <a:pt x="253" y="104"/>
                    </a:cubicBezTo>
                    <a:cubicBezTo>
                      <a:pt x="248" y="112"/>
                      <a:pt x="242" y="121"/>
                      <a:pt x="242" y="131"/>
                    </a:cubicBezTo>
                    <a:cubicBezTo>
                      <a:pt x="241" y="146"/>
                      <a:pt x="246" y="158"/>
                      <a:pt x="257" y="166"/>
                    </a:cubicBezTo>
                    <a:cubicBezTo>
                      <a:pt x="285" y="187"/>
                      <a:pt x="347" y="177"/>
                      <a:pt x="380" y="165"/>
                    </a:cubicBezTo>
                    <a:cubicBezTo>
                      <a:pt x="405" y="157"/>
                      <a:pt x="465" y="136"/>
                      <a:pt x="501" y="154"/>
                    </a:cubicBezTo>
                    <a:cubicBezTo>
                      <a:pt x="513" y="160"/>
                      <a:pt x="522" y="170"/>
                      <a:pt x="526" y="184"/>
                    </a:cubicBezTo>
                    <a:cubicBezTo>
                      <a:pt x="536" y="212"/>
                      <a:pt x="517" y="229"/>
                      <a:pt x="499" y="245"/>
                    </a:cubicBezTo>
                    <a:cubicBezTo>
                      <a:pt x="490" y="253"/>
                      <a:pt x="481" y="261"/>
                      <a:pt x="476" y="270"/>
                    </a:cubicBezTo>
                    <a:cubicBezTo>
                      <a:pt x="463" y="291"/>
                      <a:pt x="466" y="314"/>
                      <a:pt x="485" y="334"/>
                    </a:cubicBezTo>
                    <a:cubicBezTo>
                      <a:pt x="508" y="357"/>
                      <a:pt x="553" y="371"/>
                      <a:pt x="586" y="352"/>
                    </a:cubicBezTo>
                    <a:cubicBezTo>
                      <a:pt x="588" y="355"/>
                      <a:pt x="588" y="355"/>
                      <a:pt x="588" y="355"/>
                    </a:cubicBezTo>
                    <a:cubicBezTo>
                      <a:pt x="577" y="362"/>
                      <a:pt x="564" y="365"/>
                      <a:pt x="551" y="365"/>
                    </a:cubicBezTo>
                    <a:close/>
                  </a:path>
                </a:pathLst>
              </a:custGeom>
              <a:solidFill>
                <a:srgbClr val="002050"/>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72" name="Freeform 16"/>
              <p:cNvSpPr>
                <a:spLocks/>
              </p:cNvSpPr>
              <p:nvPr/>
            </p:nvSpPr>
            <p:spPr bwMode="auto">
              <a:xfrm>
                <a:off x="8752271" y="4020875"/>
                <a:ext cx="89380" cy="92009"/>
              </a:xfrm>
              <a:custGeom>
                <a:avLst/>
                <a:gdLst>
                  <a:gd name="T0" fmla="*/ 73 w 73"/>
                  <a:gd name="T1" fmla="*/ 41 h 75"/>
                  <a:gd name="T2" fmla="*/ 32 w 73"/>
                  <a:gd name="T3" fmla="*/ 0 h 75"/>
                  <a:gd name="T4" fmla="*/ 12 w 73"/>
                  <a:gd name="T5" fmla="*/ 5 h 75"/>
                  <a:gd name="T6" fmla="*/ 15 w 73"/>
                  <a:gd name="T7" fmla="*/ 59 h 75"/>
                  <a:gd name="T8" fmla="*/ 73 w 73"/>
                  <a:gd name="T9" fmla="*/ 59 h 75"/>
                  <a:gd name="T10" fmla="*/ 73 w 73"/>
                  <a:gd name="T11" fmla="*/ 42 h 75"/>
                  <a:gd name="T12" fmla="*/ 73 w 73"/>
                  <a:gd name="T13" fmla="*/ 42 h 75"/>
                  <a:gd name="T14" fmla="*/ 73 w 73"/>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5">
                    <a:moveTo>
                      <a:pt x="73" y="41"/>
                    </a:moveTo>
                    <a:cubicBezTo>
                      <a:pt x="73" y="18"/>
                      <a:pt x="55" y="0"/>
                      <a:pt x="32" y="0"/>
                    </a:cubicBezTo>
                    <a:cubicBezTo>
                      <a:pt x="25" y="0"/>
                      <a:pt x="18" y="2"/>
                      <a:pt x="12" y="5"/>
                    </a:cubicBezTo>
                    <a:cubicBezTo>
                      <a:pt x="0" y="21"/>
                      <a:pt x="1" y="44"/>
                      <a:pt x="15" y="59"/>
                    </a:cubicBezTo>
                    <a:cubicBezTo>
                      <a:pt x="31" y="74"/>
                      <a:pt x="57" y="75"/>
                      <a:pt x="73" y="59"/>
                    </a:cubicBezTo>
                    <a:cubicBezTo>
                      <a:pt x="73" y="42"/>
                      <a:pt x="73" y="42"/>
                      <a:pt x="73" y="42"/>
                    </a:cubicBezTo>
                    <a:cubicBezTo>
                      <a:pt x="73" y="42"/>
                      <a:pt x="73" y="42"/>
                      <a:pt x="73" y="42"/>
                    </a:cubicBezTo>
                    <a:cubicBezTo>
                      <a:pt x="73" y="42"/>
                      <a:pt x="73" y="41"/>
                      <a:pt x="73" y="41"/>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73" name="Freeform 17"/>
              <p:cNvSpPr>
                <a:spLocks/>
              </p:cNvSpPr>
              <p:nvPr/>
            </p:nvSpPr>
            <p:spPr bwMode="auto">
              <a:xfrm>
                <a:off x="8752271" y="4020875"/>
                <a:ext cx="89380" cy="92009"/>
              </a:xfrm>
              <a:custGeom>
                <a:avLst/>
                <a:gdLst>
                  <a:gd name="T0" fmla="*/ 73 w 73"/>
                  <a:gd name="T1" fmla="*/ 41 h 75"/>
                  <a:gd name="T2" fmla="*/ 32 w 73"/>
                  <a:gd name="T3" fmla="*/ 0 h 75"/>
                  <a:gd name="T4" fmla="*/ 12 w 73"/>
                  <a:gd name="T5" fmla="*/ 5 h 75"/>
                  <a:gd name="T6" fmla="*/ 15 w 73"/>
                  <a:gd name="T7" fmla="*/ 59 h 75"/>
                  <a:gd name="T8" fmla="*/ 73 w 73"/>
                  <a:gd name="T9" fmla="*/ 59 h 75"/>
                  <a:gd name="T10" fmla="*/ 73 w 73"/>
                  <a:gd name="T11" fmla="*/ 42 h 75"/>
                  <a:gd name="T12" fmla="*/ 73 w 73"/>
                  <a:gd name="T13" fmla="*/ 42 h 75"/>
                  <a:gd name="T14" fmla="*/ 73 w 73"/>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5">
                    <a:moveTo>
                      <a:pt x="73" y="41"/>
                    </a:moveTo>
                    <a:cubicBezTo>
                      <a:pt x="73" y="18"/>
                      <a:pt x="55" y="0"/>
                      <a:pt x="32" y="0"/>
                    </a:cubicBezTo>
                    <a:cubicBezTo>
                      <a:pt x="25" y="0"/>
                      <a:pt x="18" y="2"/>
                      <a:pt x="12" y="5"/>
                    </a:cubicBezTo>
                    <a:cubicBezTo>
                      <a:pt x="0" y="21"/>
                      <a:pt x="1" y="44"/>
                      <a:pt x="15" y="59"/>
                    </a:cubicBezTo>
                    <a:cubicBezTo>
                      <a:pt x="31" y="74"/>
                      <a:pt x="57" y="75"/>
                      <a:pt x="73" y="59"/>
                    </a:cubicBezTo>
                    <a:cubicBezTo>
                      <a:pt x="73" y="42"/>
                      <a:pt x="73" y="42"/>
                      <a:pt x="73" y="42"/>
                    </a:cubicBezTo>
                    <a:cubicBezTo>
                      <a:pt x="73" y="42"/>
                      <a:pt x="73" y="42"/>
                      <a:pt x="73" y="42"/>
                    </a:cubicBezTo>
                    <a:cubicBezTo>
                      <a:pt x="73" y="42"/>
                      <a:pt x="73" y="41"/>
                      <a:pt x="73" y="41"/>
                    </a:cubicBezTo>
                    <a:close/>
                  </a:path>
                </a:pathLst>
              </a:custGeom>
              <a:solidFill>
                <a:srgbClr val="FF8C00"/>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74" name="Freeform 18"/>
              <p:cNvSpPr>
                <a:spLocks/>
              </p:cNvSpPr>
              <p:nvPr/>
            </p:nvSpPr>
            <p:spPr bwMode="auto">
              <a:xfrm>
                <a:off x="8092439" y="6155468"/>
                <a:ext cx="210305" cy="118297"/>
              </a:xfrm>
              <a:custGeom>
                <a:avLst/>
                <a:gdLst>
                  <a:gd name="T0" fmla="*/ 80 w 80"/>
                  <a:gd name="T1" fmla="*/ 35 h 45"/>
                  <a:gd name="T2" fmla="*/ 45 w 80"/>
                  <a:gd name="T3" fmla="*/ 0 h 45"/>
                  <a:gd name="T4" fmla="*/ 0 w 80"/>
                  <a:gd name="T5" fmla="*/ 0 h 45"/>
                  <a:gd name="T6" fmla="*/ 0 w 80"/>
                  <a:gd name="T7" fmla="*/ 45 h 45"/>
                  <a:gd name="T8" fmla="*/ 80 w 80"/>
                  <a:gd name="T9" fmla="*/ 45 h 45"/>
                  <a:gd name="T10" fmla="*/ 80 w 80"/>
                  <a:gd name="T11" fmla="*/ 35 h 45"/>
                </a:gdLst>
                <a:ahLst/>
                <a:cxnLst>
                  <a:cxn ang="0">
                    <a:pos x="T0" y="T1"/>
                  </a:cxn>
                  <a:cxn ang="0">
                    <a:pos x="T2" y="T3"/>
                  </a:cxn>
                  <a:cxn ang="0">
                    <a:pos x="T4" y="T5"/>
                  </a:cxn>
                  <a:cxn ang="0">
                    <a:pos x="T6" y="T7"/>
                  </a:cxn>
                  <a:cxn ang="0">
                    <a:pos x="T8" y="T9"/>
                  </a:cxn>
                  <a:cxn ang="0">
                    <a:pos x="T10" y="T11"/>
                  </a:cxn>
                </a:cxnLst>
                <a:rect l="0" t="0" r="r" b="b"/>
                <a:pathLst>
                  <a:path w="80" h="45">
                    <a:moveTo>
                      <a:pt x="80" y="35"/>
                    </a:moveTo>
                    <a:lnTo>
                      <a:pt x="45" y="0"/>
                    </a:lnTo>
                    <a:lnTo>
                      <a:pt x="0" y="0"/>
                    </a:lnTo>
                    <a:lnTo>
                      <a:pt x="0" y="45"/>
                    </a:lnTo>
                    <a:lnTo>
                      <a:pt x="80" y="45"/>
                    </a:lnTo>
                    <a:lnTo>
                      <a:pt x="80" y="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75" name="Freeform 19"/>
              <p:cNvSpPr>
                <a:spLocks/>
              </p:cNvSpPr>
              <p:nvPr/>
            </p:nvSpPr>
            <p:spPr bwMode="auto">
              <a:xfrm>
                <a:off x="8092439" y="6155468"/>
                <a:ext cx="210305" cy="118297"/>
              </a:xfrm>
              <a:custGeom>
                <a:avLst/>
                <a:gdLst>
                  <a:gd name="T0" fmla="*/ 80 w 80"/>
                  <a:gd name="T1" fmla="*/ 35 h 45"/>
                  <a:gd name="T2" fmla="*/ 45 w 80"/>
                  <a:gd name="T3" fmla="*/ 0 h 45"/>
                  <a:gd name="T4" fmla="*/ 0 w 80"/>
                  <a:gd name="T5" fmla="*/ 0 h 45"/>
                  <a:gd name="T6" fmla="*/ 0 w 80"/>
                  <a:gd name="T7" fmla="*/ 45 h 45"/>
                  <a:gd name="T8" fmla="*/ 80 w 80"/>
                  <a:gd name="T9" fmla="*/ 45 h 45"/>
                  <a:gd name="T10" fmla="*/ 80 w 80"/>
                  <a:gd name="T11" fmla="*/ 35 h 45"/>
                </a:gdLst>
                <a:ahLst/>
                <a:cxnLst>
                  <a:cxn ang="0">
                    <a:pos x="T0" y="T1"/>
                  </a:cxn>
                  <a:cxn ang="0">
                    <a:pos x="T2" y="T3"/>
                  </a:cxn>
                  <a:cxn ang="0">
                    <a:pos x="T4" y="T5"/>
                  </a:cxn>
                  <a:cxn ang="0">
                    <a:pos x="T6" y="T7"/>
                  </a:cxn>
                  <a:cxn ang="0">
                    <a:pos x="T8" y="T9"/>
                  </a:cxn>
                  <a:cxn ang="0">
                    <a:pos x="T10" y="T11"/>
                  </a:cxn>
                </a:cxnLst>
                <a:rect l="0" t="0" r="r" b="b"/>
                <a:pathLst>
                  <a:path w="80" h="45">
                    <a:moveTo>
                      <a:pt x="80" y="35"/>
                    </a:moveTo>
                    <a:lnTo>
                      <a:pt x="45" y="0"/>
                    </a:lnTo>
                    <a:lnTo>
                      <a:pt x="0" y="0"/>
                    </a:lnTo>
                    <a:lnTo>
                      <a:pt x="0" y="45"/>
                    </a:lnTo>
                    <a:lnTo>
                      <a:pt x="80" y="45"/>
                    </a:lnTo>
                    <a:lnTo>
                      <a:pt x="80"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76" name="Freeform 20"/>
              <p:cNvSpPr>
                <a:spLocks/>
              </p:cNvSpPr>
              <p:nvPr/>
            </p:nvSpPr>
            <p:spPr bwMode="auto">
              <a:xfrm>
                <a:off x="8428926" y="4123397"/>
                <a:ext cx="412724" cy="517876"/>
              </a:xfrm>
              <a:custGeom>
                <a:avLst/>
                <a:gdLst>
                  <a:gd name="T0" fmla="*/ 10 w 334"/>
                  <a:gd name="T1" fmla="*/ 418 h 418"/>
                  <a:gd name="T2" fmla="*/ 0 w 334"/>
                  <a:gd name="T3" fmla="*/ 418 h 418"/>
                  <a:gd name="T4" fmla="*/ 2 w 334"/>
                  <a:gd name="T5" fmla="*/ 335 h 418"/>
                  <a:gd name="T6" fmla="*/ 10 w 334"/>
                  <a:gd name="T7" fmla="*/ 335 h 418"/>
                  <a:gd name="T8" fmla="*/ 144 w 334"/>
                  <a:gd name="T9" fmla="*/ 292 h 418"/>
                  <a:gd name="T10" fmla="*/ 216 w 334"/>
                  <a:gd name="T11" fmla="*/ 190 h 418"/>
                  <a:gd name="T12" fmla="*/ 252 w 334"/>
                  <a:gd name="T13" fmla="*/ 5 h 418"/>
                  <a:gd name="T14" fmla="*/ 252 w 334"/>
                  <a:gd name="T15" fmla="*/ 1 h 418"/>
                  <a:gd name="T16" fmla="*/ 252 w 334"/>
                  <a:gd name="T17" fmla="*/ 1 h 418"/>
                  <a:gd name="T18" fmla="*/ 334 w 334"/>
                  <a:gd name="T19" fmla="*/ 0 h 418"/>
                  <a:gd name="T20" fmla="*/ 334 w 334"/>
                  <a:gd name="T21" fmla="*/ 5 h 418"/>
                  <a:gd name="T22" fmla="*/ 316 w 334"/>
                  <a:gd name="T23" fmla="*/ 151 h 418"/>
                  <a:gd name="T24" fmla="*/ 196 w 334"/>
                  <a:gd name="T25" fmla="*/ 356 h 418"/>
                  <a:gd name="T26" fmla="*/ 11 w 334"/>
                  <a:gd name="T27" fmla="*/ 418 h 418"/>
                  <a:gd name="T28" fmla="*/ 10 w 334"/>
                  <a:gd name="T29" fmla="*/ 418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4" h="418">
                    <a:moveTo>
                      <a:pt x="10" y="418"/>
                    </a:moveTo>
                    <a:cubicBezTo>
                      <a:pt x="7" y="418"/>
                      <a:pt x="3" y="418"/>
                      <a:pt x="0" y="418"/>
                    </a:cubicBezTo>
                    <a:cubicBezTo>
                      <a:pt x="2" y="335"/>
                      <a:pt x="2" y="335"/>
                      <a:pt x="2" y="335"/>
                    </a:cubicBezTo>
                    <a:cubicBezTo>
                      <a:pt x="5" y="335"/>
                      <a:pt x="8" y="335"/>
                      <a:pt x="10" y="335"/>
                    </a:cubicBezTo>
                    <a:cubicBezTo>
                      <a:pt x="71" y="335"/>
                      <a:pt x="112" y="318"/>
                      <a:pt x="144" y="292"/>
                    </a:cubicBezTo>
                    <a:cubicBezTo>
                      <a:pt x="177" y="266"/>
                      <a:pt x="200" y="230"/>
                      <a:pt x="216" y="190"/>
                    </a:cubicBezTo>
                    <a:cubicBezTo>
                      <a:pt x="249" y="112"/>
                      <a:pt x="252" y="23"/>
                      <a:pt x="252" y="5"/>
                    </a:cubicBezTo>
                    <a:cubicBezTo>
                      <a:pt x="252" y="2"/>
                      <a:pt x="252" y="1"/>
                      <a:pt x="252" y="1"/>
                    </a:cubicBezTo>
                    <a:cubicBezTo>
                      <a:pt x="252" y="1"/>
                      <a:pt x="252" y="1"/>
                      <a:pt x="252" y="1"/>
                    </a:cubicBezTo>
                    <a:cubicBezTo>
                      <a:pt x="334" y="0"/>
                      <a:pt x="334" y="0"/>
                      <a:pt x="334" y="0"/>
                    </a:cubicBezTo>
                    <a:cubicBezTo>
                      <a:pt x="334" y="0"/>
                      <a:pt x="334" y="2"/>
                      <a:pt x="334" y="5"/>
                    </a:cubicBezTo>
                    <a:cubicBezTo>
                      <a:pt x="334" y="23"/>
                      <a:pt x="333" y="82"/>
                      <a:pt x="316" y="151"/>
                    </a:cubicBezTo>
                    <a:cubicBezTo>
                      <a:pt x="298" y="219"/>
                      <a:pt x="266" y="300"/>
                      <a:pt x="196" y="356"/>
                    </a:cubicBezTo>
                    <a:cubicBezTo>
                      <a:pt x="150" y="394"/>
                      <a:pt x="88" y="418"/>
                      <a:pt x="11" y="418"/>
                    </a:cubicBezTo>
                    <a:cubicBezTo>
                      <a:pt x="10" y="418"/>
                      <a:pt x="10" y="418"/>
                      <a:pt x="10" y="418"/>
                    </a:cubicBezTo>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77" name="Freeform 21"/>
              <p:cNvSpPr>
                <a:spLocks/>
              </p:cNvSpPr>
              <p:nvPr/>
            </p:nvSpPr>
            <p:spPr bwMode="auto">
              <a:xfrm>
                <a:off x="8444699" y="4123397"/>
                <a:ext cx="396951" cy="517876"/>
              </a:xfrm>
              <a:custGeom>
                <a:avLst/>
                <a:gdLst>
                  <a:gd name="T0" fmla="*/ 321 w 321"/>
                  <a:gd name="T1" fmla="*/ 0 h 418"/>
                  <a:gd name="T2" fmla="*/ 321 w 321"/>
                  <a:gd name="T3" fmla="*/ 0 h 418"/>
                  <a:gd name="T4" fmla="*/ 239 w 321"/>
                  <a:gd name="T5" fmla="*/ 1 h 418"/>
                  <a:gd name="T6" fmla="*/ 239 w 321"/>
                  <a:gd name="T7" fmla="*/ 1 h 418"/>
                  <a:gd name="T8" fmla="*/ 239 w 321"/>
                  <a:gd name="T9" fmla="*/ 1 h 418"/>
                  <a:gd name="T10" fmla="*/ 239 w 321"/>
                  <a:gd name="T11" fmla="*/ 5 h 418"/>
                  <a:gd name="T12" fmla="*/ 239 w 321"/>
                  <a:gd name="T13" fmla="*/ 7 h 418"/>
                  <a:gd name="T14" fmla="*/ 203 w 321"/>
                  <a:gd name="T15" fmla="*/ 190 h 418"/>
                  <a:gd name="T16" fmla="*/ 131 w 321"/>
                  <a:gd name="T17" fmla="*/ 292 h 418"/>
                  <a:gd name="T18" fmla="*/ 3 w 321"/>
                  <a:gd name="T19" fmla="*/ 335 h 418"/>
                  <a:gd name="T20" fmla="*/ 0 w 321"/>
                  <a:gd name="T21" fmla="*/ 418 h 418"/>
                  <a:gd name="T22" fmla="*/ 183 w 321"/>
                  <a:gd name="T23" fmla="*/ 356 h 418"/>
                  <a:gd name="T24" fmla="*/ 303 w 321"/>
                  <a:gd name="T25" fmla="*/ 151 h 418"/>
                  <a:gd name="T26" fmla="*/ 321 w 321"/>
                  <a:gd name="T27" fmla="*/ 5 h 418"/>
                  <a:gd name="T28" fmla="*/ 321 w 321"/>
                  <a:gd name="T29"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1" h="418">
                    <a:moveTo>
                      <a:pt x="321" y="0"/>
                    </a:moveTo>
                    <a:cubicBezTo>
                      <a:pt x="321" y="0"/>
                      <a:pt x="321" y="0"/>
                      <a:pt x="321" y="0"/>
                    </a:cubicBezTo>
                    <a:cubicBezTo>
                      <a:pt x="239" y="1"/>
                      <a:pt x="239" y="1"/>
                      <a:pt x="239" y="1"/>
                    </a:cubicBezTo>
                    <a:cubicBezTo>
                      <a:pt x="239" y="1"/>
                      <a:pt x="239" y="1"/>
                      <a:pt x="239" y="1"/>
                    </a:cubicBezTo>
                    <a:cubicBezTo>
                      <a:pt x="239" y="1"/>
                      <a:pt x="239" y="1"/>
                      <a:pt x="239" y="1"/>
                    </a:cubicBezTo>
                    <a:cubicBezTo>
                      <a:pt x="239" y="1"/>
                      <a:pt x="239" y="2"/>
                      <a:pt x="239" y="5"/>
                    </a:cubicBezTo>
                    <a:cubicBezTo>
                      <a:pt x="239" y="5"/>
                      <a:pt x="239" y="6"/>
                      <a:pt x="239" y="7"/>
                    </a:cubicBezTo>
                    <a:cubicBezTo>
                      <a:pt x="239" y="28"/>
                      <a:pt x="235" y="114"/>
                      <a:pt x="203" y="190"/>
                    </a:cubicBezTo>
                    <a:cubicBezTo>
                      <a:pt x="187" y="230"/>
                      <a:pt x="164" y="266"/>
                      <a:pt x="131" y="292"/>
                    </a:cubicBezTo>
                    <a:cubicBezTo>
                      <a:pt x="100" y="317"/>
                      <a:pt x="60" y="334"/>
                      <a:pt x="3" y="335"/>
                    </a:cubicBezTo>
                    <a:cubicBezTo>
                      <a:pt x="3" y="363"/>
                      <a:pt x="2" y="391"/>
                      <a:pt x="0" y="418"/>
                    </a:cubicBezTo>
                    <a:cubicBezTo>
                      <a:pt x="76" y="417"/>
                      <a:pt x="137" y="393"/>
                      <a:pt x="183" y="356"/>
                    </a:cubicBezTo>
                    <a:cubicBezTo>
                      <a:pt x="253" y="300"/>
                      <a:pt x="285" y="219"/>
                      <a:pt x="303" y="151"/>
                    </a:cubicBezTo>
                    <a:cubicBezTo>
                      <a:pt x="320" y="82"/>
                      <a:pt x="321" y="23"/>
                      <a:pt x="321" y="5"/>
                    </a:cubicBezTo>
                    <a:cubicBezTo>
                      <a:pt x="321" y="2"/>
                      <a:pt x="321" y="0"/>
                      <a:pt x="321" y="0"/>
                    </a:cubicBezTo>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78" name="Freeform 22"/>
              <p:cNvSpPr>
                <a:spLocks/>
              </p:cNvSpPr>
              <p:nvPr/>
            </p:nvSpPr>
            <p:spPr bwMode="auto">
              <a:xfrm>
                <a:off x="8276455" y="6155468"/>
                <a:ext cx="210305" cy="118297"/>
              </a:xfrm>
              <a:custGeom>
                <a:avLst/>
                <a:gdLst>
                  <a:gd name="T0" fmla="*/ 80 w 80"/>
                  <a:gd name="T1" fmla="*/ 35 h 45"/>
                  <a:gd name="T2" fmla="*/ 46 w 80"/>
                  <a:gd name="T3" fmla="*/ 0 h 45"/>
                  <a:gd name="T4" fmla="*/ 0 w 80"/>
                  <a:gd name="T5" fmla="*/ 0 h 45"/>
                  <a:gd name="T6" fmla="*/ 0 w 80"/>
                  <a:gd name="T7" fmla="*/ 45 h 45"/>
                  <a:gd name="T8" fmla="*/ 80 w 80"/>
                  <a:gd name="T9" fmla="*/ 45 h 45"/>
                  <a:gd name="T10" fmla="*/ 80 w 80"/>
                  <a:gd name="T11" fmla="*/ 35 h 45"/>
                </a:gdLst>
                <a:ahLst/>
                <a:cxnLst>
                  <a:cxn ang="0">
                    <a:pos x="T0" y="T1"/>
                  </a:cxn>
                  <a:cxn ang="0">
                    <a:pos x="T2" y="T3"/>
                  </a:cxn>
                  <a:cxn ang="0">
                    <a:pos x="T4" y="T5"/>
                  </a:cxn>
                  <a:cxn ang="0">
                    <a:pos x="T6" y="T7"/>
                  </a:cxn>
                  <a:cxn ang="0">
                    <a:pos x="T8" y="T9"/>
                  </a:cxn>
                  <a:cxn ang="0">
                    <a:pos x="T10" y="T11"/>
                  </a:cxn>
                </a:cxnLst>
                <a:rect l="0" t="0" r="r" b="b"/>
                <a:pathLst>
                  <a:path w="80" h="45">
                    <a:moveTo>
                      <a:pt x="80" y="35"/>
                    </a:moveTo>
                    <a:lnTo>
                      <a:pt x="46" y="0"/>
                    </a:lnTo>
                    <a:lnTo>
                      <a:pt x="0" y="0"/>
                    </a:lnTo>
                    <a:lnTo>
                      <a:pt x="0" y="45"/>
                    </a:lnTo>
                    <a:lnTo>
                      <a:pt x="80" y="45"/>
                    </a:lnTo>
                    <a:lnTo>
                      <a:pt x="80" y="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79" name="Freeform 23"/>
              <p:cNvSpPr>
                <a:spLocks/>
              </p:cNvSpPr>
              <p:nvPr/>
            </p:nvSpPr>
            <p:spPr bwMode="auto">
              <a:xfrm>
                <a:off x="8276455" y="6155468"/>
                <a:ext cx="210305" cy="118297"/>
              </a:xfrm>
              <a:custGeom>
                <a:avLst/>
                <a:gdLst>
                  <a:gd name="T0" fmla="*/ 80 w 80"/>
                  <a:gd name="T1" fmla="*/ 35 h 45"/>
                  <a:gd name="T2" fmla="*/ 46 w 80"/>
                  <a:gd name="T3" fmla="*/ 0 h 45"/>
                  <a:gd name="T4" fmla="*/ 0 w 80"/>
                  <a:gd name="T5" fmla="*/ 0 h 45"/>
                  <a:gd name="T6" fmla="*/ 0 w 80"/>
                  <a:gd name="T7" fmla="*/ 45 h 45"/>
                  <a:gd name="T8" fmla="*/ 80 w 80"/>
                  <a:gd name="T9" fmla="*/ 45 h 45"/>
                  <a:gd name="T10" fmla="*/ 80 w 80"/>
                  <a:gd name="T11" fmla="*/ 35 h 45"/>
                </a:gdLst>
                <a:ahLst/>
                <a:cxnLst>
                  <a:cxn ang="0">
                    <a:pos x="T0" y="T1"/>
                  </a:cxn>
                  <a:cxn ang="0">
                    <a:pos x="T2" y="T3"/>
                  </a:cxn>
                  <a:cxn ang="0">
                    <a:pos x="T4" y="T5"/>
                  </a:cxn>
                  <a:cxn ang="0">
                    <a:pos x="T6" y="T7"/>
                  </a:cxn>
                  <a:cxn ang="0">
                    <a:pos x="T8" y="T9"/>
                  </a:cxn>
                  <a:cxn ang="0">
                    <a:pos x="T10" y="T11"/>
                  </a:cxn>
                </a:cxnLst>
                <a:rect l="0" t="0" r="r" b="b"/>
                <a:pathLst>
                  <a:path w="80" h="45">
                    <a:moveTo>
                      <a:pt x="80" y="35"/>
                    </a:moveTo>
                    <a:lnTo>
                      <a:pt x="46" y="0"/>
                    </a:lnTo>
                    <a:lnTo>
                      <a:pt x="0" y="0"/>
                    </a:lnTo>
                    <a:lnTo>
                      <a:pt x="0" y="45"/>
                    </a:lnTo>
                    <a:lnTo>
                      <a:pt x="80" y="45"/>
                    </a:lnTo>
                    <a:lnTo>
                      <a:pt x="80"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80" name="Rectangle 24"/>
              <p:cNvSpPr>
                <a:spLocks noChangeArrowheads="1"/>
              </p:cNvSpPr>
              <p:nvPr/>
            </p:nvSpPr>
            <p:spPr bwMode="auto">
              <a:xfrm>
                <a:off x="8092439" y="5385226"/>
                <a:ext cx="118297" cy="770242"/>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81" name="Rectangle 25"/>
              <p:cNvSpPr>
                <a:spLocks noChangeArrowheads="1"/>
              </p:cNvSpPr>
              <p:nvPr/>
            </p:nvSpPr>
            <p:spPr bwMode="auto">
              <a:xfrm>
                <a:off x="8092439" y="5385226"/>
                <a:ext cx="118297" cy="770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82" name="Rectangle 26"/>
              <p:cNvSpPr>
                <a:spLocks noChangeArrowheads="1"/>
              </p:cNvSpPr>
              <p:nvPr/>
            </p:nvSpPr>
            <p:spPr bwMode="auto">
              <a:xfrm>
                <a:off x="8092439" y="6155468"/>
                <a:ext cx="2630" cy="76236"/>
              </a:xfrm>
              <a:prstGeom prst="rect">
                <a:avLst/>
              </a:prstGeom>
              <a:solidFill>
                <a:srgbClr val="0068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83" name="Rectangle 27"/>
              <p:cNvSpPr>
                <a:spLocks noChangeArrowheads="1"/>
              </p:cNvSpPr>
              <p:nvPr/>
            </p:nvSpPr>
            <p:spPr bwMode="auto">
              <a:xfrm>
                <a:off x="8092439" y="6155468"/>
                <a:ext cx="2630" cy="7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86" name="Freeform 30"/>
              <p:cNvSpPr>
                <a:spLocks/>
              </p:cNvSpPr>
              <p:nvPr/>
            </p:nvSpPr>
            <p:spPr bwMode="auto">
              <a:xfrm>
                <a:off x="8092439" y="6155468"/>
                <a:ext cx="55206" cy="118297"/>
              </a:xfrm>
              <a:custGeom>
                <a:avLst/>
                <a:gdLst>
                  <a:gd name="T0" fmla="*/ 21 w 21"/>
                  <a:gd name="T1" fmla="*/ 0 h 45"/>
                  <a:gd name="T2" fmla="*/ 0 w 21"/>
                  <a:gd name="T3" fmla="*/ 0 h 45"/>
                  <a:gd name="T4" fmla="*/ 0 w 21"/>
                  <a:gd name="T5" fmla="*/ 29 h 45"/>
                  <a:gd name="T6" fmla="*/ 0 w 21"/>
                  <a:gd name="T7" fmla="*/ 45 h 45"/>
                  <a:gd name="T8" fmla="*/ 21 w 21"/>
                  <a:gd name="T9" fmla="*/ 45 h 45"/>
                  <a:gd name="T10" fmla="*/ 21 w 21"/>
                  <a:gd name="T11" fmla="*/ 0 h 45"/>
                </a:gdLst>
                <a:ahLst/>
                <a:cxnLst>
                  <a:cxn ang="0">
                    <a:pos x="T0" y="T1"/>
                  </a:cxn>
                  <a:cxn ang="0">
                    <a:pos x="T2" y="T3"/>
                  </a:cxn>
                  <a:cxn ang="0">
                    <a:pos x="T4" y="T5"/>
                  </a:cxn>
                  <a:cxn ang="0">
                    <a:pos x="T6" y="T7"/>
                  </a:cxn>
                  <a:cxn ang="0">
                    <a:pos x="T8" y="T9"/>
                  </a:cxn>
                  <a:cxn ang="0">
                    <a:pos x="T10" y="T11"/>
                  </a:cxn>
                </a:cxnLst>
                <a:rect l="0" t="0" r="r" b="b"/>
                <a:pathLst>
                  <a:path w="21" h="45">
                    <a:moveTo>
                      <a:pt x="21" y="0"/>
                    </a:moveTo>
                    <a:lnTo>
                      <a:pt x="0" y="0"/>
                    </a:lnTo>
                    <a:lnTo>
                      <a:pt x="0" y="29"/>
                    </a:lnTo>
                    <a:lnTo>
                      <a:pt x="0" y="45"/>
                    </a:lnTo>
                    <a:lnTo>
                      <a:pt x="21" y="45"/>
                    </a:lnTo>
                    <a:lnTo>
                      <a:pt x="21" y="0"/>
                    </a:lnTo>
                    <a:close/>
                  </a:path>
                </a:pathLst>
              </a:custGeom>
              <a:solidFill>
                <a:srgbClr val="B14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87" name="Freeform 31"/>
              <p:cNvSpPr>
                <a:spLocks/>
              </p:cNvSpPr>
              <p:nvPr/>
            </p:nvSpPr>
            <p:spPr bwMode="auto">
              <a:xfrm>
                <a:off x="8092439" y="6155468"/>
                <a:ext cx="55206" cy="118297"/>
              </a:xfrm>
              <a:custGeom>
                <a:avLst/>
                <a:gdLst>
                  <a:gd name="T0" fmla="*/ 21 w 21"/>
                  <a:gd name="T1" fmla="*/ 0 h 45"/>
                  <a:gd name="T2" fmla="*/ 0 w 21"/>
                  <a:gd name="T3" fmla="*/ 0 h 45"/>
                  <a:gd name="T4" fmla="*/ 0 w 21"/>
                  <a:gd name="T5" fmla="*/ 29 h 45"/>
                  <a:gd name="T6" fmla="*/ 0 w 21"/>
                  <a:gd name="T7" fmla="*/ 45 h 45"/>
                  <a:gd name="T8" fmla="*/ 21 w 21"/>
                  <a:gd name="T9" fmla="*/ 45 h 45"/>
                  <a:gd name="T10" fmla="*/ 21 w 21"/>
                  <a:gd name="T11" fmla="*/ 0 h 45"/>
                </a:gdLst>
                <a:ahLst/>
                <a:cxnLst>
                  <a:cxn ang="0">
                    <a:pos x="T0" y="T1"/>
                  </a:cxn>
                  <a:cxn ang="0">
                    <a:pos x="T2" y="T3"/>
                  </a:cxn>
                  <a:cxn ang="0">
                    <a:pos x="T4" y="T5"/>
                  </a:cxn>
                  <a:cxn ang="0">
                    <a:pos x="T6" y="T7"/>
                  </a:cxn>
                  <a:cxn ang="0">
                    <a:pos x="T8" y="T9"/>
                  </a:cxn>
                  <a:cxn ang="0">
                    <a:pos x="T10" y="T11"/>
                  </a:cxn>
                </a:cxnLst>
                <a:rect l="0" t="0" r="r" b="b"/>
                <a:pathLst>
                  <a:path w="21" h="45">
                    <a:moveTo>
                      <a:pt x="21" y="0"/>
                    </a:moveTo>
                    <a:lnTo>
                      <a:pt x="0" y="0"/>
                    </a:lnTo>
                    <a:lnTo>
                      <a:pt x="0" y="29"/>
                    </a:lnTo>
                    <a:lnTo>
                      <a:pt x="0" y="45"/>
                    </a:lnTo>
                    <a:lnTo>
                      <a:pt x="21" y="45"/>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88" name="Freeform 32"/>
              <p:cNvSpPr>
                <a:spLocks/>
              </p:cNvSpPr>
              <p:nvPr/>
            </p:nvSpPr>
            <p:spPr bwMode="auto">
              <a:xfrm>
                <a:off x="8092439" y="5419401"/>
                <a:ext cx="55206" cy="736067"/>
              </a:xfrm>
              <a:custGeom>
                <a:avLst/>
                <a:gdLst>
                  <a:gd name="T0" fmla="*/ 21 w 21"/>
                  <a:gd name="T1" fmla="*/ 0 h 280"/>
                  <a:gd name="T2" fmla="*/ 0 w 21"/>
                  <a:gd name="T3" fmla="*/ 0 h 280"/>
                  <a:gd name="T4" fmla="*/ 0 w 21"/>
                  <a:gd name="T5" fmla="*/ 280 h 280"/>
                  <a:gd name="T6" fmla="*/ 0 w 21"/>
                  <a:gd name="T7" fmla="*/ 280 h 280"/>
                  <a:gd name="T8" fmla="*/ 21 w 21"/>
                  <a:gd name="T9" fmla="*/ 280 h 280"/>
                  <a:gd name="T10" fmla="*/ 21 w 21"/>
                  <a:gd name="T11" fmla="*/ 0 h 280"/>
                </a:gdLst>
                <a:ahLst/>
                <a:cxnLst>
                  <a:cxn ang="0">
                    <a:pos x="T0" y="T1"/>
                  </a:cxn>
                  <a:cxn ang="0">
                    <a:pos x="T2" y="T3"/>
                  </a:cxn>
                  <a:cxn ang="0">
                    <a:pos x="T4" y="T5"/>
                  </a:cxn>
                  <a:cxn ang="0">
                    <a:pos x="T6" y="T7"/>
                  </a:cxn>
                  <a:cxn ang="0">
                    <a:pos x="T8" y="T9"/>
                  </a:cxn>
                  <a:cxn ang="0">
                    <a:pos x="T10" y="T11"/>
                  </a:cxn>
                </a:cxnLst>
                <a:rect l="0" t="0" r="r" b="b"/>
                <a:pathLst>
                  <a:path w="21" h="280">
                    <a:moveTo>
                      <a:pt x="21" y="0"/>
                    </a:moveTo>
                    <a:lnTo>
                      <a:pt x="0" y="0"/>
                    </a:lnTo>
                    <a:lnTo>
                      <a:pt x="0" y="280"/>
                    </a:lnTo>
                    <a:lnTo>
                      <a:pt x="0" y="280"/>
                    </a:lnTo>
                    <a:lnTo>
                      <a:pt x="21" y="280"/>
                    </a:lnTo>
                    <a:lnTo>
                      <a:pt x="21" y="0"/>
                    </a:lnTo>
                    <a:close/>
                  </a:path>
                </a:pathLst>
              </a:custGeom>
              <a:solidFill>
                <a:srgbClr val="CAA7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89" name="Freeform 33"/>
              <p:cNvSpPr>
                <a:spLocks/>
              </p:cNvSpPr>
              <p:nvPr/>
            </p:nvSpPr>
            <p:spPr bwMode="auto">
              <a:xfrm>
                <a:off x="8092439" y="5419401"/>
                <a:ext cx="55206" cy="736067"/>
              </a:xfrm>
              <a:custGeom>
                <a:avLst/>
                <a:gdLst>
                  <a:gd name="T0" fmla="*/ 21 w 21"/>
                  <a:gd name="T1" fmla="*/ 0 h 280"/>
                  <a:gd name="T2" fmla="*/ 0 w 21"/>
                  <a:gd name="T3" fmla="*/ 0 h 280"/>
                  <a:gd name="T4" fmla="*/ 0 w 21"/>
                  <a:gd name="T5" fmla="*/ 280 h 280"/>
                  <a:gd name="T6" fmla="*/ 0 w 21"/>
                  <a:gd name="T7" fmla="*/ 280 h 280"/>
                  <a:gd name="T8" fmla="*/ 21 w 21"/>
                  <a:gd name="T9" fmla="*/ 280 h 280"/>
                  <a:gd name="T10" fmla="*/ 21 w 21"/>
                  <a:gd name="T11" fmla="*/ 0 h 280"/>
                </a:gdLst>
                <a:ahLst/>
                <a:cxnLst>
                  <a:cxn ang="0">
                    <a:pos x="T0" y="T1"/>
                  </a:cxn>
                  <a:cxn ang="0">
                    <a:pos x="T2" y="T3"/>
                  </a:cxn>
                  <a:cxn ang="0">
                    <a:pos x="T4" y="T5"/>
                  </a:cxn>
                  <a:cxn ang="0">
                    <a:pos x="T6" y="T7"/>
                  </a:cxn>
                  <a:cxn ang="0">
                    <a:pos x="T8" y="T9"/>
                  </a:cxn>
                  <a:cxn ang="0">
                    <a:pos x="T10" y="T11"/>
                  </a:cxn>
                </a:cxnLst>
                <a:rect l="0" t="0" r="r" b="b"/>
                <a:pathLst>
                  <a:path w="21" h="280">
                    <a:moveTo>
                      <a:pt x="21" y="0"/>
                    </a:moveTo>
                    <a:lnTo>
                      <a:pt x="0" y="0"/>
                    </a:lnTo>
                    <a:lnTo>
                      <a:pt x="0" y="280"/>
                    </a:lnTo>
                    <a:lnTo>
                      <a:pt x="0" y="280"/>
                    </a:lnTo>
                    <a:lnTo>
                      <a:pt x="21" y="280"/>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90" name="Rectangle 34"/>
              <p:cNvSpPr>
                <a:spLocks noChangeArrowheads="1"/>
              </p:cNvSpPr>
              <p:nvPr/>
            </p:nvSpPr>
            <p:spPr bwMode="auto">
              <a:xfrm>
                <a:off x="8276455" y="5385226"/>
                <a:ext cx="118297" cy="770242"/>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91" name="Rectangle 35"/>
              <p:cNvSpPr>
                <a:spLocks noChangeArrowheads="1"/>
              </p:cNvSpPr>
              <p:nvPr/>
            </p:nvSpPr>
            <p:spPr bwMode="auto">
              <a:xfrm>
                <a:off x="8276455" y="5385226"/>
                <a:ext cx="118297" cy="770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92" name="Freeform 36"/>
              <p:cNvSpPr>
                <a:spLocks/>
              </p:cNvSpPr>
              <p:nvPr/>
            </p:nvSpPr>
            <p:spPr bwMode="auto">
              <a:xfrm>
                <a:off x="8276455" y="6155468"/>
                <a:ext cx="57834" cy="65721"/>
              </a:xfrm>
              <a:custGeom>
                <a:avLst/>
                <a:gdLst>
                  <a:gd name="T0" fmla="*/ 22 w 22"/>
                  <a:gd name="T1" fmla="*/ 0 h 25"/>
                  <a:gd name="T2" fmla="*/ 0 w 22"/>
                  <a:gd name="T3" fmla="*/ 0 h 25"/>
                  <a:gd name="T4" fmla="*/ 0 w 22"/>
                  <a:gd name="T5" fmla="*/ 25 h 25"/>
                  <a:gd name="T6" fmla="*/ 0 w 22"/>
                  <a:gd name="T7" fmla="*/ 25 h 25"/>
                  <a:gd name="T8" fmla="*/ 0 w 22"/>
                  <a:gd name="T9" fmla="*/ 0 h 25"/>
                  <a:gd name="T10" fmla="*/ 22 w 22"/>
                  <a:gd name="T11" fmla="*/ 0 h 25"/>
                </a:gdLst>
                <a:ahLst/>
                <a:cxnLst>
                  <a:cxn ang="0">
                    <a:pos x="T0" y="T1"/>
                  </a:cxn>
                  <a:cxn ang="0">
                    <a:pos x="T2" y="T3"/>
                  </a:cxn>
                  <a:cxn ang="0">
                    <a:pos x="T4" y="T5"/>
                  </a:cxn>
                  <a:cxn ang="0">
                    <a:pos x="T6" y="T7"/>
                  </a:cxn>
                  <a:cxn ang="0">
                    <a:pos x="T8" y="T9"/>
                  </a:cxn>
                  <a:cxn ang="0">
                    <a:pos x="T10" y="T11"/>
                  </a:cxn>
                </a:cxnLst>
                <a:rect l="0" t="0" r="r" b="b"/>
                <a:pathLst>
                  <a:path w="22" h="25">
                    <a:moveTo>
                      <a:pt x="22" y="0"/>
                    </a:moveTo>
                    <a:lnTo>
                      <a:pt x="0" y="0"/>
                    </a:lnTo>
                    <a:lnTo>
                      <a:pt x="0" y="25"/>
                    </a:lnTo>
                    <a:lnTo>
                      <a:pt x="0" y="25"/>
                    </a:lnTo>
                    <a:lnTo>
                      <a:pt x="0" y="0"/>
                    </a:lnTo>
                    <a:lnTo>
                      <a:pt x="22" y="0"/>
                    </a:lnTo>
                    <a:close/>
                  </a:path>
                </a:pathLst>
              </a:custGeom>
              <a:solidFill>
                <a:srgbClr val="0068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93" name="Freeform 37"/>
              <p:cNvSpPr>
                <a:spLocks/>
              </p:cNvSpPr>
              <p:nvPr/>
            </p:nvSpPr>
            <p:spPr bwMode="auto">
              <a:xfrm>
                <a:off x="8276455" y="6155468"/>
                <a:ext cx="57834" cy="65721"/>
              </a:xfrm>
              <a:custGeom>
                <a:avLst/>
                <a:gdLst>
                  <a:gd name="T0" fmla="*/ 22 w 22"/>
                  <a:gd name="T1" fmla="*/ 0 h 25"/>
                  <a:gd name="T2" fmla="*/ 0 w 22"/>
                  <a:gd name="T3" fmla="*/ 0 h 25"/>
                  <a:gd name="T4" fmla="*/ 0 w 22"/>
                  <a:gd name="T5" fmla="*/ 25 h 25"/>
                  <a:gd name="T6" fmla="*/ 0 w 22"/>
                  <a:gd name="T7" fmla="*/ 25 h 25"/>
                  <a:gd name="T8" fmla="*/ 0 w 22"/>
                  <a:gd name="T9" fmla="*/ 0 h 25"/>
                  <a:gd name="T10" fmla="*/ 22 w 22"/>
                  <a:gd name="T11" fmla="*/ 0 h 25"/>
                </a:gdLst>
                <a:ahLst/>
                <a:cxnLst>
                  <a:cxn ang="0">
                    <a:pos x="T0" y="T1"/>
                  </a:cxn>
                  <a:cxn ang="0">
                    <a:pos x="T2" y="T3"/>
                  </a:cxn>
                  <a:cxn ang="0">
                    <a:pos x="T4" y="T5"/>
                  </a:cxn>
                  <a:cxn ang="0">
                    <a:pos x="T6" y="T7"/>
                  </a:cxn>
                  <a:cxn ang="0">
                    <a:pos x="T8" y="T9"/>
                  </a:cxn>
                  <a:cxn ang="0">
                    <a:pos x="T10" y="T11"/>
                  </a:cxn>
                </a:cxnLst>
                <a:rect l="0" t="0" r="r" b="b"/>
                <a:pathLst>
                  <a:path w="22" h="25">
                    <a:moveTo>
                      <a:pt x="22" y="0"/>
                    </a:moveTo>
                    <a:lnTo>
                      <a:pt x="0" y="0"/>
                    </a:lnTo>
                    <a:lnTo>
                      <a:pt x="0" y="25"/>
                    </a:lnTo>
                    <a:lnTo>
                      <a:pt x="0" y="25"/>
                    </a:lnTo>
                    <a:lnTo>
                      <a:pt x="0" y="0"/>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96" name="Freeform 40"/>
              <p:cNvSpPr>
                <a:spLocks/>
              </p:cNvSpPr>
              <p:nvPr/>
            </p:nvSpPr>
            <p:spPr bwMode="auto">
              <a:xfrm>
                <a:off x="8276455" y="6155468"/>
                <a:ext cx="57834" cy="118297"/>
              </a:xfrm>
              <a:custGeom>
                <a:avLst/>
                <a:gdLst>
                  <a:gd name="T0" fmla="*/ 22 w 22"/>
                  <a:gd name="T1" fmla="*/ 0 h 45"/>
                  <a:gd name="T2" fmla="*/ 0 w 22"/>
                  <a:gd name="T3" fmla="*/ 0 h 45"/>
                  <a:gd name="T4" fmla="*/ 0 w 22"/>
                  <a:gd name="T5" fmla="*/ 25 h 45"/>
                  <a:gd name="T6" fmla="*/ 0 w 22"/>
                  <a:gd name="T7" fmla="*/ 45 h 45"/>
                  <a:gd name="T8" fmla="*/ 22 w 22"/>
                  <a:gd name="T9" fmla="*/ 45 h 45"/>
                  <a:gd name="T10" fmla="*/ 22 w 22"/>
                  <a:gd name="T11" fmla="*/ 0 h 45"/>
                </a:gdLst>
                <a:ahLst/>
                <a:cxnLst>
                  <a:cxn ang="0">
                    <a:pos x="T0" y="T1"/>
                  </a:cxn>
                  <a:cxn ang="0">
                    <a:pos x="T2" y="T3"/>
                  </a:cxn>
                  <a:cxn ang="0">
                    <a:pos x="T4" y="T5"/>
                  </a:cxn>
                  <a:cxn ang="0">
                    <a:pos x="T6" y="T7"/>
                  </a:cxn>
                  <a:cxn ang="0">
                    <a:pos x="T8" y="T9"/>
                  </a:cxn>
                  <a:cxn ang="0">
                    <a:pos x="T10" y="T11"/>
                  </a:cxn>
                </a:cxnLst>
                <a:rect l="0" t="0" r="r" b="b"/>
                <a:pathLst>
                  <a:path w="22" h="45">
                    <a:moveTo>
                      <a:pt x="22" y="0"/>
                    </a:moveTo>
                    <a:lnTo>
                      <a:pt x="0" y="0"/>
                    </a:lnTo>
                    <a:lnTo>
                      <a:pt x="0" y="25"/>
                    </a:lnTo>
                    <a:lnTo>
                      <a:pt x="0" y="45"/>
                    </a:lnTo>
                    <a:lnTo>
                      <a:pt x="22" y="45"/>
                    </a:lnTo>
                    <a:lnTo>
                      <a:pt x="22" y="0"/>
                    </a:lnTo>
                    <a:close/>
                  </a:path>
                </a:pathLst>
              </a:custGeom>
              <a:solidFill>
                <a:srgbClr val="B14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97" name="Freeform 41"/>
              <p:cNvSpPr>
                <a:spLocks/>
              </p:cNvSpPr>
              <p:nvPr/>
            </p:nvSpPr>
            <p:spPr bwMode="auto">
              <a:xfrm>
                <a:off x="8276455" y="6155468"/>
                <a:ext cx="57834" cy="118297"/>
              </a:xfrm>
              <a:custGeom>
                <a:avLst/>
                <a:gdLst>
                  <a:gd name="T0" fmla="*/ 22 w 22"/>
                  <a:gd name="T1" fmla="*/ 0 h 45"/>
                  <a:gd name="T2" fmla="*/ 0 w 22"/>
                  <a:gd name="T3" fmla="*/ 0 h 45"/>
                  <a:gd name="T4" fmla="*/ 0 w 22"/>
                  <a:gd name="T5" fmla="*/ 25 h 45"/>
                  <a:gd name="T6" fmla="*/ 0 w 22"/>
                  <a:gd name="T7" fmla="*/ 45 h 45"/>
                  <a:gd name="T8" fmla="*/ 22 w 22"/>
                  <a:gd name="T9" fmla="*/ 45 h 45"/>
                  <a:gd name="T10" fmla="*/ 22 w 22"/>
                  <a:gd name="T11" fmla="*/ 0 h 45"/>
                </a:gdLst>
                <a:ahLst/>
                <a:cxnLst>
                  <a:cxn ang="0">
                    <a:pos x="T0" y="T1"/>
                  </a:cxn>
                  <a:cxn ang="0">
                    <a:pos x="T2" y="T3"/>
                  </a:cxn>
                  <a:cxn ang="0">
                    <a:pos x="T4" y="T5"/>
                  </a:cxn>
                  <a:cxn ang="0">
                    <a:pos x="T6" y="T7"/>
                  </a:cxn>
                  <a:cxn ang="0">
                    <a:pos x="T8" y="T9"/>
                  </a:cxn>
                  <a:cxn ang="0">
                    <a:pos x="T10" y="T11"/>
                  </a:cxn>
                </a:cxnLst>
                <a:rect l="0" t="0" r="r" b="b"/>
                <a:pathLst>
                  <a:path w="22" h="45">
                    <a:moveTo>
                      <a:pt x="22" y="0"/>
                    </a:moveTo>
                    <a:lnTo>
                      <a:pt x="0" y="0"/>
                    </a:lnTo>
                    <a:lnTo>
                      <a:pt x="0" y="25"/>
                    </a:lnTo>
                    <a:lnTo>
                      <a:pt x="0" y="45"/>
                    </a:lnTo>
                    <a:lnTo>
                      <a:pt x="22" y="45"/>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98" name="Rectangle 42"/>
              <p:cNvSpPr>
                <a:spLocks noChangeArrowheads="1"/>
              </p:cNvSpPr>
              <p:nvPr/>
            </p:nvSpPr>
            <p:spPr bwMode="auto">
              <a:xfrm>
                <a:off x="8276455" y="5419401"/>
                <a:ext cx="57834" cy="736067"/>
              </a:xfrm>
              <a:prstGeom prst="rect">
                <a:avLst/>
              </a:prstGeom>
              <a:solidFill>
                <a:srgbClr val="CAA71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99" name="Rectangle 43"/>
              <p:cNvSpPr>
                <a:spLocks noChangeArrowheads="1"/>
              </p:cNvSpPr>
              <p:nvPr/>
            </p:nvSpPr>
            <p:spPr bwMode="auto">
              <a:xfrm>
                <a:off x="8276455" y="5419401"/>
                <a:ext cx="57834" cy="736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00" name="Freeform 44"/>
              <p:cNvSpPr>
                <a:spLocks/>
              </p:cNvSpPr>
              <p:nvPr/>
            </p:nvSpPr>
            <p:spPr bwMode="auto">
              <a:xfrm>
                <a:off x="8018832" y="5351052"/>
                <a:ext cx="0" cy="68349"/>
              </a:xfrm>
              <a:custGeom>
                <a:avLst/>
                <a:gdLst>
                  <a:gd name="T0" fmla="*/ 56 h 56"/>
                  <a:gd name="T1" fmla="*/ 0 h 56"/>
                  <a:gd name="T2" fmla="*/ 56 h 56"/>
                </a:gdLst>
                <a:ahLst/>
                <a:cxnLst>
                  <a:cxn ang="0">
                    <a:pos x="0" y="T0"/>
                  </a:cxn>
                  <a:cxn ang="0">
                    <a:pos x="0" y="T1"/>
                  </a:cxn>
                  <a:cxn ang="0">
                    <a:pos x="0" y="T2"/>
                  </a:cxn>
                </a:cxnLst>
                <a:rect l="0" t="0" r="r" b="b"/>
                <a:pathLst>
                  <a:path h="56">
                    <a:moveTo>
                      <a:pt x="0" y="56"/>
                    </a:moveTo>
                    <a:cubicBezTo>
                      <a:pt x="0" y="0"/>
                      <a:pt x="0" y="0"/>
                      <a:pt x="0" y="0"/>
                    </a:cubicBezTo>
                    <a:cubicBezTo>
                      <a:pt x="0" y="34"/>
                      <a:pt x="0" y="56"/>
                      <a:pt x="0" y="56"/>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01" name="Freeform 45"/>
              <p:cNvSpPr>
                <a:spLocks/>
              </p:cNvSpPr>
              <p:nvPr/>
            </p:nvSpPr>
            <p:spPr bwMode="auto">
              <a:xfrm>
                <a:off x="8010946" y="4538749"/>
                <a:ext cx="436383" cy="880652"/>
              </a:xfrm>
              <a:custGeom>
                <a:avLst/>
                <a:gdLst>
                  <a:gd name="T0" fmla="*/ 353 w 353"/>
                  <a:gd name="T1" fmla="*/ 0 h 713"/>
                  <a:gd name="T2" fmla="*/ 0 w 353"/>
                  <a:gd name="T3" fmla="*/ 0 h 713"/>
                  <a:gd name="T4" fmla="*/ 6 w 353"/>
                  <a:gd name="T5" fmla="*/ 128 h 713"/>
                  <a:gd name="T6" fmla="*/ 43 w 353"/>
                  <a:gd name="T7" fmla="*/ 332 h 713"/>
                  <a:gd name="T8" fmla="*/ 6 w 353"/>
                  <a:gd name="T9" fmla="*/ 657 h 713"/>
                  <a:gd name="T10" fmla="*/ 6 w 353"/>
                  <a:gd name="T11" fmla="*/ 713 h 713"/>
                  <a:gd name="T12" fmla="*/ 353 w 353"/>
                  <a:gd name="T13" fmla="*/ 713 h 713"/>
                  <a:gd name="T14" fmla="*/ 322 w 353"/>
                  <a:gd name="T15" fmla="*/ 342 h 713"/>
                  <a:gd name="T16" fmla="*/ 353 w 353"/>
                  <a:gd name="T17" fmla="*/ 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713">
                    <a:moveTo>
                      <a:pt x="353" y="0"/>
                    </a:moveTo>
                    <a:cubicBezTo>
                      <a:pt x="339" y="0"/>
                      <a:pt x="0" y="0"/>
                      <a:pt x="0" y="0"/>
                    </a:cubicBezTo>
                    <a:cubicBezTo>
                      <a:pt x="6" y="128"/>
                      <a:pt x="6" y="128"/>
                      <a:pt x="6" y="128"/>
                    </a:cubicBezTo>
                    <a:cubicBezTo>
                      <a:pt x="6" y="220"/>
                      <a:pt x="43" y="332"/>
                      <a:pt x="43" y="332"/>
                    </a:cubicBezTo>
                    <a:cubicBezTo>
                      <a:pt x="7" y="448"/>
                      <a:pt x="7" y="556"/>
                      <a:pt x="6" y="657"/>
                    </a:cubicBezTo>
                    <a:cubicBezTo>
                      <a:pt x="6" y="713"/>
                      <a:pt x="6" y="713"/>
                      <a:pt x="6" y="713"/>
                    </a:cubicBezTo>
                    <a:cubicBezTo>
                      <a:pt x="353" y="713"/>
                      <a:pt x="353" y="713"/>
                      <a:pt x="353" y="713"/>
                    </a:cubicBezTo>
                    <a:cubicBezTo>
                      <a:pt x="353" y="713"/>
                      <a:pt x="350" y="397"/>
                      <a:pt x="322" y="342"/>
                    </a:cubicBezTo>
                    <a:cubicBezTo>
                      <a:pt x="322" y="342"/>
                      <a:pt x="353" y="174"/>
                      <a:pt x="353" y="0"/>
                    </a:cubicBezTo>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02" name="Freeform 46"/>
              <p:cNvSpPr>
                <a:spLocks/>
              </p:cNvSpPr>
              <p:nvPr/>
            </p:nvSpPr>
            <p:spPr bwMode="auto">
              <a:xfrm>
                <a:off x="8018832" y="5353680"/>
                <a:ext cx="0" cy="65721"/>
              </a:xfrm>
              <a:custGeom>
                <a:avLst/>
                <a:gdLst>
                  <a:gd name="T0" fmla="*/ 0 h 54"/>
                  <a:gd name="T1" fmla="*/ 0 h 54"/>
                  <a:gd name="T2" fmla="*/ 27 h 54"/>
                  <a:gd name="T3" fmla="*/ 28 h 54"/>
                  <a:gd name="T4" fmla="*/ 28 h 54"/>
                  <a:gd name="T5" fmla="*/ 54 h 54"/>
                  <a:gd name="T6" fmla="*/ 0 h 54"/>
                </a:gdLst>
                <a:ahLst/>
                <a:cxnLst>
                  <a:cxn ang="0">
                    <a:pos x="0" y="T0"/>
                  </a:cxn>
                  <a:cxn ang="0">
                    <a:pos x="0" y="T1"/>
                  </a:cxn>
                  <a:cxn ang="0">
                    <a:pos x="0" y="T2"/>
                  </a:cxn>
                  <a:cxn ang="0">
                    <a:pos x="0" y="T3"/>
                  </a:cxn>
                  <a:cxn ang="0">
                    <a:pos x="0" y="T4"/>
                  </a:cxn>
                  <a:cxn ang="0">
                    <a:pos x="0" y="T5"/>
                  </a:cxn>
                  <a:cxn ang="0">
                    <a:pos x="0" y="T6"/>
                  </a:cxn>
                </a:cxnLst>
                <a:rect l="0" t="0" r="r" b="b"/>
                <a:pathLst>
                  <a:path h="54">
                    <a:moveTo>
                      <a:pt x="0" y="0"/>
                    </a:moveTo>
                    <a:cubicBezTo>
                      <a:pt x="0" y="0"/>
                      <a:pt x="0" y="0"/>
                      <a:pt x="0" y="0"/>
                    </a:cubicBezTo>
                    <a:cubicBezTo>
                      <a:pt x="0" y="10"/>
                      <a:pt x="0" y="20"/>
                      <a:pt x="0" y="27"/>
                    </a:cubicBezTo>
                    <a:cubicBezTo>
                      <a:pt x="0" y="27"/>
                      <a:pt x="0" y="28"/>
                      <a:pt x="0" y="28"/>
                    </a:cubicBezTo>
                    <a:cubicBezTo>
                      <a:pt x="0" y="28"/>
                      <a:pt x="0" y="28"/>
                      <a:pt x="0" y="28"/>
                    </a:cubicBezTo>
                    <a:cubicBezTo>
                      <a:pt x="0" y="44"/>
                      <a:pt x="0" y="54"/>
                      <a:pt x="0" y="54"/>
                    </a:cubicBezTo>
                    <a:cubicBezTo>
                      <a:pt x="0" y="0"/>
                      <a:pt x="0" y="0"/>
                      <a:pt x="0" y="0"/>
                    </a:cubicBezTo>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03" name="Freeform 47"/>
              <p:cNvSpPr>
                <a:spLocks noEditPoints="1"/>
              </p:cNvSpPr>
              <p:nvPr/>
            </p:nvSpPr>
            <p:spPr bwMode="auto">
              <a:xfrm>
                <a:off x="8447329" y="5414144"/>
                <a:ext cx="0" cy="5258"/>
              </a:xfrm>
              <a:custGeom>
                <a:avLst/>
                <a:gdLst>
                  <a:gd name="T0" fmla="*/ 1 w 1"/>
                  <a:gd name="T1" fmla="*/ 4 h 4"/>
                  <a:gd name="T2" fmla="*/ 1 w 1"/>
                  <a:gd name="T3" fmla="*/ 4 h 4"/>
                  <a:gd name="T4" fmla="*/ 1 w 1"/>
                  <a:gd name="T5" fmla="*/ 4 h 4"/>
                  <a:gd name="T6" fmla="*/ 1 w 1"/>
                  <a:gd name="T7" fmla="*/ 4 h 4"/>
                  <a:gd name="T8" fmla="*/ 1 w 1"/>
                  <a:gd name="T9" fmla="*/ 4 h 4"/>
                  <a:gd name="T10" fmla="*/ 1 w 1"/>
                  <a:gd name="T11" fmla="*/ 4 h 4"/>
                  <a:gd name="T12" fmla="*/ 1 w 1"/>
                  <a:gd name="T13" fmla="*/ 4 h 4"/>
                  <a:gd name="T14" fmla="*/ 1 w 1"/>
                  <a:gd name="T15" fmla="*/ 4 h 4"/>
                  <a:gd name="T16" fmla="*/ 1 w 1"/>
                  <a:gd name="T17" fmla="*/ 4 h 4"/>
                  <a:gd name="T18" fmla="*/ 1 w 1"/>
                  <a:gd name="T19" fmla="*/ 3 h 4"/>
                  <a:gd name="T20" fmla="*/ 1 w 1"/>
                  <a:gd name="T21" fmla="*/ 3 h 4"/>
                  <a:gd name="T22" fmla="*/ 1 w 1"/>
                  <a:gd name="T23" fmla="*/ 3 h 4"/>
                  <a:gd name="T24" fmla="*/ 1 w 1"/>
                  <a:gd name="T25" fmla="*/ 3 h 4"/>
                  <a:gd name="T26" fmla="*/ 1 w 1"/>
                  <a:gd name="T27" fmla="*/ 3 h 4"/>
                  <a:gd name="T28" fmla="*/ 1 w 1"/>
                  <a:gd name="T29" fmla="*/ 3 h 4"/>
                  <a:gd name="T30" fmla="*/ 1 w 1"/>
                  <a:gd name="T31" fmla="*/ 2 h 4"/>
                  <a:gd name="T32" fmla="*/ 1 w 1"/>
                  <a:gd name="T33" fmla="*/ 2 h 4"/>
                  <a:gd name="T34" fmla="*/ 1 w 1"/>
                  <a:gd name="T35" fmla="*/ 2 h 4"/>
                  <a:gd name="T36" fmla="*/ 0 w 1"/>
                  <a:gd name="T37" fmla="*/ 0 h 4"/>
                  <a:gd name="T38" fmla="*/ 0 w 1"/>
                  <a:gd name="T39" fmla="*/ 1 h 4"/>
                  <a:gd name="T40" fmla="*/ 0 w 1"/>
                  <a:gd name="T4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 h="4">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2"/>
                    </a:moveTo>
                    <a:cubicBezTo>
                      <a:pt x="1" y="2"/>
                      <a:pt x="1" y="2"/>
                      <a:pt x="1" y="2"/>
                    </a:cubicBezTo>
                    <a:cubicBezTo>
                      <a:pt x="1" y="2"/>
                      <a:pt x="1" y="2"/>
                      <a:pt x="1" y="2"/>
                    </a:cubicBezTo>
                    <a:moveTo>
                      <a:pt x="0" y="0"/>
                    </a:moveTo>
                    <a:cubicBezTo>
                      <a:pt x="0" y="1"/>
                      <a:pt x="0" y="1"/>
                      <a:pt x="0" y="1"/>
                    </a:cubicBezTo>
                    <a:cubicBezTo>
                      <a:pt x="0" y="1"/>
                      <a:pt x="0" y="1"/>
                      <a:pt x="0" y="0"/>
                    </a:cubicBezTo>
                  </a:path>
                </a:pathLst>
              </a:custGeom>
              <a:solidFill>
                <a:srgbClr val="007A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04" name="Freeform 48"/>
              <p:cNvSpPr>
                <a:spLocks/>
              </p:cNvSpPr>
              <p:nvPr/>
            </p:nvSpPr>
            <p:spPr bwMode="auto">
              <a:xfrm>
                <a:off x="8018832" y="5001420"/>
                <a:ext cx="428497" cy="417982"/>
              </a:xfrm>
              <a:custGeom>
                <a:avLst/>
                <a:gdLst>
                  <a:gd name="T0" fmla="*/ 326 w 347"/>
                  <a:gd name="T1" fmla="*/ 0 h 337"/>
                  <a:gd name="T2" fmla="*/ 98 w 347"/>
                  <a:gd name="T3" fmla="*/ 156 h 337"/>
                  <a:gd name="T4" fmla="*/ 98 w 347"/>
                  <a:gd name="T5" fmla="*/ 283 h 337"/>
                  <a:gd name="T6" fmla="*/ 0 w 347"/>
                  <a:gd name="T7" fmla="*/ 283 h 337"/>
                  <a:gd name="T8" fmla="*/ 0 w 347"/>
                  <a:gd name="T9" fmla="*/ 337 h 337"/>
                  <a:gd name="T10" fmla="*/ 347 w 347"/>
                  <a:gd name="T11" fmla="*/ 337 h 337"/>
                  <a:gd name="T12" fmla="*/ 347 w 347"/>
                  <a:gd name="T13" fmla="*/ 337 h 337"/>
                  <a:gd name="T14" fmla="*/ 347 w 347"/>
                  <a:gd name="T15" fmla="*/ 337 h 337"/>
                  <a:gd name="T16" fmla="*/ 347 w 347"/>
                  <a:gd name="T17" fmla="*/ 337 h 337"/>
                  <a:gd name="T18" fmla="*/ 347 w 347"/>
                  <a:gd name="T19" fmla="*/ 337 h 337"/>
                  <a:gd name="T20" fmla="*/ 347 w 347"/>
                  <a:gd name="T21" fmla="*/ 337 h 337"/>
                  <a:gd name="T22" fmla="*/ 347 w 347"/>
                  <a:gd name="T23" fmla="*/ 337 h 337"/>
                  <a:gd name="T24" fmla="*/ 347 w 347"/>
                  <a:gd name="T25" fmla="*/ 337 h 337"/>
                  <a:gd name="T26" fmla="*/ 347 w 347"/>
                  <a:gd name="T27" fmla="*/ 336 h 337"/>
                  <a:gd name="T28" fmla="*/ 347 w 347"/>
                  <a:gd name="T29" fmla="*/ 336 h 337"/>
                  <a:gd name="T30" fmla="*/ 347 w 347"/>
                  <a:gd name="T31" fmla="*/ 336 h 337"/>
                  <a:gd name="T32" fmla="*/ 347 w 347"/>
                  <a:gd name="T33" fmla="*/ 336 h 337"/>
                  <a:gd name="T34" fmla="*/ 347 w 347"/>
                  <a:gd name="T35" fmla="*/ 335 h 337"/>
                  <a:gd name="T36" fmla="*/ 347 w 347"/>
                  <a:gd name="T37" fmla="*/ 335 h 337"/>
                  <a:gd name="T38" fmla="*/ 346 w 347"/>
                  <a:gd name="T39" fmla="*/ 334 h 337"/>
                  <a:gd name="T40" fmla="*/ 346 w 347"/>
                  <a:gd name="T41" fmla="*/ 333 h 337"/>
                  <a:gd name="T42" fmla="*/ 326 w 347"/>
                  <a:gd name="T4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7" h="337">
                    <a:moveTo>
                      <a:pt x="326" y="0"/>
                    </a:moveTo>
                    <a:cubicBezTo>
                      <a:pt x="98" y="156"/>
                      <a:pt x="98" y="156"/>
                      <a:pt x="98" y="156"/>
                    </a:cubicBezTo>
                    <a:cubicBezTo>
                      <a:pt x="98" y="283"/>
                      <a:pt x="98" y="283"/>
                      <a:pt x="98" y="283"/>
                    </a:cubicBezTo>
                    <a:cubicBezTo>
                      <a:pt x="0" y="283"/>
                      <a:pt x="0" y="283"/>
                      <a:pt x="0" y="283"/>
                    </a:cubicBezTo>
                    <a:cubicBezTo>
                      <a:pt x="0" y="337"/>
                      <a:pt x="0" y="337"/>
                      <a:pt x="0" y="337"/>
                    </a:cubicBezTo>
                    <a:cubicBezTo>
                      <a:pt x="347" y="337"/>
                      <a:pt x="347" y="337"/>
                      <a:pt x="347" y="337"/>
                    </a:cubicBezTo>
                    <a:cubicBezTo>
                      <a:pt x="347" y="337"/>
                      <a:pt x="347" y="337"/>
                      <a:pt x="347" y="337"/>
                    </a:cubicBezTo>
                    <a:cubicBezTo>
                      <a:pt x="347" y="337"/>
                      <a:pt x="347" y="337"/>
                      <a:pt x="347" y="337"/>
                    </a:cubicBezTo>
                    <a:cubicBezTo>
                      <a:pt x="347" y="337"/>
                      <a:pt x="347" y="337"/>
                      <a:pt x="347" y="337"/>
                    </a:cubicBezTo>
                    <a:cubicBezTo>
                      <a:pt x="347" y="337"/>
                      <a:pt x="347" y="337"/>
                      <a:pt x="347" y="337"/>
                    </a:cubicBezTo>
                    <a:cubicBezTo>
                      <a:pt x="347" y="337"/>
                      <a:pt x="347" y="337"/>
                      <a:pt x="347" y="337"/>
                    </a:cubicBezTo>
                    <a:cubicBezTo>
                      <a:pt x="347" y="337"/>
                      <a:pt x="347" y="337"/>
                      <a:pt x="347" y="337"/>
                    </a:cubicBezTo>
                    <a:cubicBezTo>
                      <a:pt x="347" y="337"/>
                      <a:pt x="347" y="337"/>
                      <a:pt x="347" y="337"/>
                    </a:cubicBezTo>
                    <a:cubicBezTo>
                      <a:pt x="347" y="337"/>
                      <a:pt x="347" y="336"/>
                      <a:pt x="347" y="336"/>
                    </a:cubicBezTo>
                    <a:cubicBezTo>
                      <a:pt x="347" y="336"/>
                      <a:pt x="347" y="336"/>
                      <a:pt x="347" y="336"/>
                    </a:cubicBezTo>
                    <a:cubicBezTo>
                      <a:pt x="347" y="336"/>
                      <a:pt x="347" y="336"/>
                      <a:pt x="347" y="336"/>
                    </a:cubicBezTo>
                    <a:cubicBezTo>
                      <a:pt x="347" y="336"/>
                      <a:pt x="347" y="336"/>
                      <a:pt x="347" y="336"/>
                    </a:cubicBezTo>
                    <a:cubicBezTo>
                      <a:pt x="347" y="336"/>
                      <a:pt x="347" y="335"/>
                      <a:pt x="347" y="335"/>
                    </a:cubicBezTo>
                    <a:cubicBezTo>
                      <a:pt x="347" y="335"/>
                      <a:pt x="347" y="335"/>
                      <a:pt x="347" y="335"/>
                    </a:cubicBezTo>
                    <a:cubicBezTo>
                      <a:pt x="346" y="335"/>
                      <a:pt x="346" y="334"/>
                      <a:pt x="346" y="334"/>
                    </a:cubicBezTo>
                    <a:cubicBezTo>
                      <a:pt x="346" y="334"/>
                      <a:pt x="346" y="334"/>
                      <a:pt x="346" y="333"/>
                    </a:cubicBezTo>
                    <a:cubicBezTo>
                      <a:pt x="346" y="303"/>
                      <a:pt x="343" y="93"/>
                      <a:pt x="326" y="0"/>
                    </a:cubicBezTo>
                  </a:path>
                </a:pathLst>
              </a:custGeom>
              <a:solidFill>
                <a:srgbClr val="50C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05" name="Freeform 49"/>
              <p:cNvSpPr>
                <a:spLocks/>
              </p:cNvSpPr>
              <p:nvPr/>
            </p:nvSpPr>
            <p:spPr bwMode="auto">
              <a:xfrm>
                <a:off x="8168675" y="4399423"/>
                <a:ext cx="147213" cy="194532"/>
              </a:xfrm>
              <a:custGeom>
                <a:avLst/>
                <a:gdLst>
                  <a:gd name="T0" fmla="*/ 93 w 120"/>
                  <a:gd name="T1" fmla="*/ 112 h 158"/>
                  <a:gd name="T2" fmla="*/ 93 w 120"/>
                  <a:gd name="T3" fmla="*/ 25 h 158"/>
                  <a:gd name="T4" fmla="*/ 39 w 120"/>
                  <a:gd name="T5" fmla="*/ 25 h 158"/>
                  <a:gd name="T6" fmla="*/ 30 w 120"/>
                  <a:gd name="T7" fmla="*/ 0 h 158"/>
                  <a:gd name="T8" fmla="*/ 0 w 120"/>
                  <a:gd name="T9" fmla="*/ 11 h 158"/>
                  <a:gd name="T10" fmla="*/ 29 w 120"/>
                  <a:gd name="T11" fmla="*/ 62 h 158"/>
                  <a:gd name="T12" fmla="*/ 29 w 120"/>
                  <a:gd name="T13" fmla="*/ 112 h 158"/>
                  <a:gd name="T14" fmla="*/ 1 w 120"/>
                  <a:gd name="T15" fmla="*/ 112 h 158"/>
                  <a:gd name="T16" fmla="*/ 61 w 120"/>
                  <a:gd name="T17" fmla="*/ 158 h 158"/>
                  <a:gd name="T18" fmla="*/ 120 w 120"/>
                  <a:gd name="T19" fmla="*/ 112 h 158"/>
                  <a:gd name="T20" fmla="*/ 93 w 120"/>
                  <a:gd name="T21" fmla="*/ 11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58">
                    <a:moveTo>
                      <a:pt x="93" y="112"/>
                    </a:moveTo>
                    <a:cubicBezTo>
                      <a:pt x="93" y="25"/>
                      <a:pt x="93" y="25"/>
                      <a:pt x="93" y="25"/>
                    </a:cubicBezTo>
                    <a:cubicBezTo>
                      <a:pt x="39" y="25"/>
                      <a:pt x="39" y="25"/>
                      <a:pt x="39" y="25"/>
                    </a:cubicBezTo>
                    <a:cubicBezTo>
                      <a:pt x="30" y="0"/>
                      <a:pt x="30" y="0"/>
                      <a:pt x="30" y="0"/>
                    </a:cubicBezTo>
                    <a:cubicBezTo>
                      <a:pt x="0" y="11"/>
                      <a:pt x="0" y="11"/>
                      <a:pt x="0" y="11"/>
                    </a:cubicBezTo>
                    <a:cubicBezTo>
                      <a:pt x="23" y="18"/>
                      <a:pt x="28" y="46"/>
                      <a:pt x="29" y="62"/>
                    </a:cubicBezTo>
                    <a:cubicBezTo>
                      <a:pt x="29" y="112"/>
                      <a:pt x="29" y="112"/>
                      <a:pt x="29" y="112"/>
                    </a:cubicBezTo>
                    <a:cubicBezTo>
                      <a:pt x="1" y="112"/>
                      <a:pt x="1" y="112"/>
                      <a:pt x="1" y="112"/>
                    </a:cubicBezTo>
                    <a:cubicBezTo>
                      <a:pt x="8" y="139"/>
                      <a:pt x="32" y="158"/>
                      <a:pt x="61" y="158"/>
                    </a:cubicBezTo>
                    <a:cubicBezTo>
                      <a:pt x="89" y="158"/>
                      <a:pt x="114" y="139"/>
                      <a:pt x="120" y="112"/>
                    </a:cubicBezTo>
                    <a:cubicBezTo>
                      <a:pt x="93" y="112"/>
                      <a:pt x="93" y="112"/>
                      <a:pt x="93" y="112"/>
                    </a:cubicBezTo>
                  </a:path>
                </a:pathLst>
              </a:custGeom>
              <a:solidFill>
                <a:srgbClr val="FF8C00"/>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06" name="Rectangle 50"/>
              <p:cNvSpPr>
                <a:spLocks noChangeArrowheads="1"/>
              </p:cNvSpPr>
              <p:nvPr/>
            </p:nvSpPr>
            <p:spPr bwMode="auto">
              <a:xfrm>
                <a:off x="7779611" y="5075026"/>
                <a:ext cx="360148" cy="278654"/>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07" name="Rectangle 51"/>
              <p:cNvSpPr>
                <a:spLocks noChangeArrowheads="1"/>
              </p:cNvSpPr>
              <p:nvPr/>
            </p:nvSpPr>
            <p:spPr bwMode="auto">
              <a:xfrm>
                <a:off x="7779611" y="5075026"/>
                <a:ext cx="360148" cy="278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08" name="Rectangle 52"/>
              <p:cNvSpPr>
                <a:spLocks noChangeArrowheads="1"/>
              </p:cNvSpPr>
              <p:nvPr/>
            </p:nvSpPr>
            <p:spPr bwMode="auto">
              <a:xfrm>
                <a:off x="7800641" y="5096057"/>
                <a:ext cx="318087" cy="215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09" name="Rectangle 53"/>
              <p:cNvSpPr>
                <a:spLocks noChangeArrowheads="1"/>
              </p:cNvSpPr>
              <p:nvPr/>
            </p:nvSpPr>
            <p:spPr bwMode="auto">
              <a:xfrm>
                <a:off x="7800641" y="5096057"/>
                <a:ext cx="318087" cy="21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10" name="Freeform 54"/>
              <p:cNvSpPr>
                <a:spLocks noEditPoints="1"/>
              </p:cNvSpPr>
              <p:nvPr/>
            </p:nvSpPr>
            <p:spPr bwMode="auto">
              <a:xfrm>
                <a:off x="7779611" y="5075026"/>
                <a:ext cx="260253" cy="278654"/>
              </a:xfrm>
              <a:custGeom>
                <a:avLst/>
                <a:gdLst>
                  <a:gd name="T0" fmla="*/ 70 w 99"/>
                  <a:gd name="T1" fmla="*/ 101 h 106"/>
                  <a:gd name="T2" fmla="*/ 70 w 99"/>
                  <a:gd name="T3" fmla="*/ 92 h 106"/>
                  <a:gd name="T4" fmla="*/ 80 w 99"/>
                  <a:gd name="T5" fmla="*/ 92 h 106"/>
                  <a:gd name="T6" fmla="*/ 80 w 99"/>
                  <a:gd name="T7" fmla="*/ 101 h 106"/>
                  <a:gd name="T8" fmla="*/ 70 w 99"/>
                  <a:gd name="T9" fmla="*/ 101 h 106"/>
                  <a:gd name="T10" fmla="*/ 37 w 99"/>
                  <a:gd name="T11" fmla="*/ 0 h 106"/>
                  <a:gd name="T12" fmla="*/ 0 w 99"/>
                  <a:gd name="T13" fmla="*/ 0 h 106"/>
                  <a:gd name="T14" fmla="*/ 0 w 99"/>
                  <a:gd name="T15" fmla="*/ 106 h 106"/>
                  <a:gd name="T16" fmla="*/ 99 w 99"/>
                  <a:gd name="T17" fmla="*/ 106 h 106"/>
                  <a:gd name="T18" fmla="*/ 90 w 99"/>
                  <a:gd name="T19" fmla="*/ 90 h 106"/>
                  <a:gd name="T20" fmla="*/ 8 w 99"/>
                  <a:gd name="T21" fmla="*/ 90 h 106"/>
                  <a:gd name="T22" fmla="*/ 8 w 99"/>
                  <a:gd name="T23" fmla="*/ 8 h 106"/>
                  <a:gd name="T24" fmla="*/ 42 w 99"/>
                  <a:gd name="T25" fmla="*/ 8 h 106"/>
                  <a:gd name="T26" fmla="*/ 37 w 99"/>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06">
                    <a:moveTo>
                      <a:pt x="70" y="101"/>
                    </a:moveTo>
                    <a:lnTo>
                      <a:pt x="70" y="92"/>
                    </a:lnTo>
                    <a:lnTo>
                      <a:pt x="80" y="92"/>
                    </a:lnTo>
                    <a:lnTo>
                      <a:pt x="80" y="101"/>
                    </a:lnTo>
                    <a:lnTo>
                      <a:pt x="70" y="101"/>
                    </a:lnTo>
                    <a:close/>
                    <a:moveTo>
                      <a:pt x="37" y="0"/>
                    </a:moveTo>
                    <a:lnTo>
                      <a:pt x="0" y="0"/>
                    </a:lnTo>
                    <a:lnTo>
                      <a:pt x="0" y="106"/>
                    </a:lnTo>
                    <a:lnTo>
                      <a:pt x="99" y="106"/>
                    </a:lnTo>
                    <a:lnTo>
                      <a:pt x="90" y="90"/>
                    </a:lnTo>
                    <a:lnTo>
                      <a:pt x="8" y="90"/>
                    </a:lnTo>
                    <a:lnTo>
                      <a:pt x="8" y="8"/>
                    </a:lnTo>
                    <a:lnTo>
                      <a:pt x="42" y="8"/>
                    </a:lnTo>
                    <a:lnTo>
                      <a:pt x="37" y="0"/>
                    </a:lnTo>
                    <a:close/>
                  </a:path>
                </a:pathLst>
              </a:custGeom>
              <a:solidFill>
                <a:srgbClr val="D00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11" name="Freeform 55"/>
              <p:cNvSpPr>
                <a:spLocks noEditPoints="1"/>
              </p:cNvSpPr>
              <p:nvPr/>
            </p:nvSpPr>
            <p:spPr bwMode="auto">
              <a:xfrm>
                <a:off x="7779611" y="5075026"/>
                <a:ext cx="260253" cy="278654"/>
              </a:xfrm>
              <a:custGeom>
                <a:avLst/>
                <a:gdLst>
                  <a:gd name="T0" fmla="*/ 70 w 99"/>
                  <a:gd name="T1" fmla="*/ 101 h 106"/>
                  <a:gd name="T2" fmla="*/ 70 w 99"/>
                  <a:gd name="T3" fmla="*/ 92 h 106"/>
                  <a:gd name="T4" fmla="*/ 80 w 99"/>
                  <a:gd name="T5" fmla="*/ 92 h 106"/>
                  <a:gd name="T6" fmla="*/ 80 w 99"/>
                  <a:gd name="T7" fmla="*/ 101 h 106"/>
                  <a:gd name="T8" fmla="*/ 70 w 99"/>
                  <a:gd name="T9" fmla="*/ 101 h 106"/>
                  <a:gd name="T10" fmla="*/ 37 w 99"/>
                  <a:gd name="T11" fmla="*/ 0 h 106"/>
                  <a:gd name="T12" fmla="*/ 0 w 99"/>
                  <a:gd name="T13" fmla="*/ 0 h 106"/>
                  <a:gd name="T14" fmla="*/ 0 w 99"/>
                  <a:gd name="T15" fmla="*/ 106 h 106"/>
                  <a:gd name="T16" fmla="*/ 99 w 99"/>
                  <a:gd name="T17" fmla="*/ 106 h 106"/>
                  <a:gd name="T18" fmla="*/ 90 w 99"/>
                  <a:gd name="T19" fmla="*/ 90 h 106"/>
                  <a:gd name="T20" fmla="*/ 8 w 99"/>
                  <a:gd name="T21" fmla="*/ 90 h 106"/>
                  <a:gd name="T22" fmla="*/ 8 w 99"/>
                  <a:gd name="T23" fmla="*/ 8 h 106"/>
                  <a:gd name="T24" fmla="*/ 42 w 99"/>
                  <a:gd name="T25" fmla="*/ 8 h 106"/>
                  <a:gd name="T26" fmla="*/ 37 w 99"/>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106">
                    <a:moveTo>
                      <a:pt x="70" y="101"/>
                    </a:moveTo>
                    <a:lnTo>
                      <a:pt x="70" y="92"/>
                    </a:lnTo>
                    <a:lnTo>
                      <a:pt x="80" y="92"/>
                    </a:lnTo>
                    <a:lnTo>
                      <a:pt x="80" y="101"/>
                    </a:lnTo>
                    <a:lnTo>
                      <a:pt x="70" y="101"/>
                    </a:lnTo>
                    <a:moveTo>
                      <a:pt x="37" y="0"/>
                    </a:moveTo>
                    <a:lnTo>
                      <a:pt x="0" y="0"/>
                    </a:lnTo>
                    <a:lnTo>
                      <a:pt x="0" y="106"/>
                    </a:lnTo>
                    <a:lnTo>
                      <a:pt x="99" y="106"/>
                    </a:lnTo>
                    <a:lnTo>
                      <a:pt x="90" y="90"/>
                    </a:lnTo>
                    <a:lnTo>
                      <a:pt x="8" y="90"/>
                    </a:lnTo>
                    <a:lnTo>
                      <a:pt x="8" y="8"/>
                    </a:lnTo>
                    <a:lnTo>
                      <a:pt x="42" y="8"/>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12" name="Freeform 56"/>
              <p:cNvSpPr>
                <a:spLocks/>
              </p:cNvSpPr>
              <p:nvPr/>
            </p:nvSpPr>
            <p:spPr bwMode="auto">
              <a:xfrm>
                <a:off x="7800641" y="5096057"/>
                <a:ext cx="215562" cy="215562"/>
              </a:xfrm>
              <a:custGeom>
                <a:avLst/>
                <a:gdLst>
                  <a:gd name="T0" fmla="*/ 34 w 82"/>
                  <a:gd name="T1" fmla="*/ 0 h 82"/>
                  <a:gd name="T2" fmla="*/ 0 w 82"/>
                  <a:gd name="T3" fmla="*/ 0 h 82"/>
                  <a:gd name="T4" fmla="*/ 0 w 82"/>
                  <a:gd name="T5" fmla="*/ 82 h 82"/>
                  <a:gd name="T6" fmla="*/ 82 w 82"/>
                  <a:gd name="T7" fmla="*/ 82 h 82"/>
                  <a:gd name="T8" fmla="*/ 34 w 82"/>
                  <a:gd name="T9" fmla="*/ 0 h 82"/>
                </a:gdLst>
                <a:ahLst/>
                <a:cxnLst>
                  <a:cxn ang="0">
                    <a:pos x="T0" y="T1"/>
                  </a:cxn>
                  <a:cxn ang="0">
                    <a:pos x="T2" y="T3"/>
                  </a:cxn>
                  <a:cxn ang="0">
                    <a:pos x="T4" y="T5"/>
                  </a:cxn>
                  <a:cxn ang="0">
                    <a:pos x="T6" y="T7"/>
                  </a:cxn>
                  <a:cxn ang="0">
                    <a:pos x="T8" y="T9"/>
                  </a:cxn>
                </a:cxnLst>
                <a:rect l="0" t="0" r="r" b="b"/>
                <a:pathLst>
                  <a:path w="82" h="82">
                    <a:moveTo>
                      <a:pt x="34" y="0"/>
                    </a:moveTo>
                    <a:lnTo>
                      <a:pt x="0" y="0"/>
                    </a:lnTo>
                    <a:lnTo>
                      <a:pt x="0" y="82"/>
                    </a:lnTo>
                    <a:lnTo>
                      <a:pt x="82" y="82"/>
                    </a:lnTo>
                    <a:lnTo>
                      <a:pt x="34"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13" name="Freeform 57"/>
              <p:cNvSpPr>
                <a:spLocks/>
              </p:cNvSpPr>
              <p:nvPr/>
            </p:nvSpPr>
            <p:spPr bwMode="auto">
              <a:xfrm>
                <a:off x="7800641" y="5096057"/>
                <a:ext cx="215562" cy="215562"/>
              </a:xfrm>
              <a:custGeom>
                <a:avLst/>
                <a:gdLst>
                  <a:gd name="T0" fmla="*/ 34 w 82"/>
                  <a:gd name="T1" fmla="*/ 0 h 82"/>
                  <a:gd name="T2" fmla="*/ 0 w 82"/>
                  <a:gd name="T3" fmla="*/ 0 h 82"/>
                  <a:gd name="T4" fmla="*/ 0 w 82"/>
                  <a:gd name="T5" fmla="*/ 82 h 82"/>
                  <a:gd name="T6" fmla="*/ 82 w 82"/>
                  <a:gd name="T7" fmla="*/ 82 h 82"/>
                  <a:gd name="T8" fmla="*/ 34 w 82"/>
                  <a:gd name="T9" fmla="*/ 0 h 82"/>
                </a:gdLst>
                <a:ahLst/>
                <a:cxnLst>
                  <a:cxn ang="0">
                    <a:pos x="T0" y="T1"/>
                  </a:cxn>
                  <a:cxn ang="0">
                    <a:pos x="T2" y="T3"/>
                  </a:cxn>
                  <a:cxn ang="0">
                    <a:pos x="T4" y="T5"/>
                  </a:cxn>
                  <a:cxn ang="0">
                    <a:pos x="T6" y="T7"/>
                  </a:cxn>
                  <a:cxn ang="0">
                    <a:pos x="T8" y="T9"/>
                  </a:cxn>
                </a:cxnLst>
                <a:rect l="0" t="0" r="r" b="b"/>
                <a:pathLst>
                  <a:path w="82" h="82">
                    <a:moveTo>
                      <a:pt x="34" y="0"/>
                    </a:moveTo>
                    <a:lnTo>
                      <a:pt x="0" y="0"/>
                    </a:lnTo>
                    <a:lnTo>
                      <a:pt x="0" y="82"/>
                    </a:lnTo>
                    <a:lnTo>
                      <a:pt x="82" y="82"/>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14" name="Rectangle 58"/>
              <p:cNvSpPr>
                <a:spLocks noChangeArrowheads="1"/>
              </p:cNvSpPr>
              <p:nvPr/>
            </p:nvSpPr>
            <p:spPr bwMode="auto">
              <a:xfrm>
                <a:off x="7963628" y="5316877"/>
                <a:ext cx="26288" cy="23660"/>
              </a:xfrm>
              <a:prstGeom prst="rect">
                <a:avLst/>
              </a:prstGeom>
              <a:solidFill>
                <a:srgbClr val="9C0C1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15" name="Rectangle 59"/>
              <p:cNvSpPr>
                <a:spLocks noChangeArrowheads="1"/>
              </p:cNvSpPr>
              <p:nvPr/>
            </p:nvSpPr>
            <p:spPr bwMode="auto">
              <a:xfrm>
                <a:off x="7963628" y="5316877"/>
                <a:ext cx="26288" cy="2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16" name="Freeform 60"/>
              <p:cNvSpPr>
                <a:spLocks/>
              </p:cNvSpPr>
              <p:nvPr/>
            </p:nvSpPr>
            <p:spPr bwMode="auto">
              <a:xfrm>
                <a:off x="7905794" y="4538749"/>
                <a:ext cx="197162" cy="754469"/>
              </a:xfrm>
              <a:custGeom>
                <a:avLst/>
                <a:gdLst>
                  <a:gd name="T0" fmla="*/ 0 w 159"/>
                  <a:gd name="T1" fmla="*/ 612 h 612"/>
                  <a:gd name="T2" fmla="*/ 85 w 159"/>
                  <a:gd name="T3" fmla="*/ 0 h 612"/>
                  <a:gd name="T4" fmla="*/ 85 w 159"/>
                  <a:gd name="T5" fmla="*/ 0 h 612"/>
                  <a:gd name="T6" fmla="*/ 159 w 159"/>
                  <a:gd name="T7" fmla="*/ 26 h 612"/>
                  <a:gd name="T8" fmla="*/ 147 w 159"/>
                  <a:gd name="T9" fmla="*/ 66 h 612"/>
                  <a:gd name="T10" fmla="*/ 119 w 159"/>
                  <a:gd name="T11" fmla="*/ 184 h 612"/>
                  <a:gd name="T12" fmla="*/ 78 w 159"/>
                  <a:gd name="T13" fmla="*/ 612 h 612"/>
                  <a:gd name="T14" fmla="*/ 0 w 159"/>
                  <a:gd name="T15" fmla="*/ 612 h 6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612">
                    <a:moveTo>
                      <a:pt x="0" y="612"/>
                    </a:moveTo>
                    <a:cubicBezTo>
                      <a:pt x="0" y="244"/>
                      <a:pt x="84" y="3"/>
                      <a:pt x="85" y="0"/>
                    </a:cubicBezTo>
                    <a:cubicBezTo>
                      <a:pt x="85" y="0"/>
                      <a:pt x="85" y="0"/>
                      <a:pt x="85" y="0"/>
                    </a:cubicBezTo>
                    <a:cubicBezTo>
                      <a:pt x="159" y="26"/>
                      <a:pt x="159" y="26"/>
                      <a:pt x="159" y="26"/>
                    </a:cubicBezTo>
                    <a:cubicBezTo>
                      <a:pt x="159" y="26"/>
                      <a:pt x="154" y="39"/>
                      <a:pt x="147" y="66"/>
                    </a:cubicBezTo>
                    <a:cubicBezTo>
                      <a:pt x="139" y="93"/>
                      <a:pt x="129" y="133"/>
                      <a:pt x="119" y="184"/>
                    </a:cubicBezTo>
                    <a:cubicBezTo>
                      <a:pt x="98" y="287"/>
                      <a:pt x="78" y="434"/>
                      <a:pt x="78" y="612"/>
                    </a:cubicBezTo>
                    <a:lnTo>
                      <a:pt x="0" y="612"/>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17" name="Freeform 61"/>
              <p:cNvSpPr>
                <a:spLocks/>
              </p:cNvSpPr>
              <p:nvPr/>
            </p:nvSpPr>
            <p:spPr bwMode="auto">
              <a:xfrm>
                <a:off x="7905794" y="5293219"/>
                <a:ext cx="97267" cy="102524"/>
              </a:xfrm>
              <a:custGeom>
                <a:avLst/>
                <a:gdLst>
                  <a:gd name="T0" fmla="*/ 0 w 78"/>
                  <a:gd name="T1" fmla="*/ 41 h 82"/>
                  <a:gd name="T2" fmla="*/ 0 w 78"/>
                  <a:gd name="T3" fmla="*/ 43 h 82"/>
                  <a:gd name="T4" fmla="*/ 39 w 78"/>
                  <a:gd name="T5" fmla="*/ 82 h 82"/>
                  <a:gd name="T6" fmla="*/ 78 w 78"/>
                  <a:gd name="T7" fmla="*/ 43 h 82"/>
                  <a:gd name="T8" fmla="*/ 78 w 78"/>
                  <a:gd name="T9" fmla="*/ 41 h 82"/>
                  <a:gd name="T10" fmla="*/ 78 w 78"/>
                  <a:gd name="T11" fmla="*/ 41 h 82"/>
                  <a:gd name="T12" fmla="*/ 78 w 78"/>
                  <a:gd name="T13" fmla="*/ 0 h 82"/>
                  <a:gd name="T14" fmla="*/ 0 w 78"/>
                  <a:gd name="T15" fmla="*/ 0 h 82"/>
                  <a:gd name="T16" fmla="*/ 0 w 78"/>
                  <a:gd name="T17" fmla="*/ 4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82">
                    <a:moveTo>
                      <a:pt x="0" y="41"/>
                    </a:moveTo>
                    <a:cubicBezTo>
                      <a:pt x="0" y="42"/>
                      <a:pt x="0" y="42"/>
                      <a:pt x="0" y="43"/>
                    </a:cubicBezTo>
                    <a:cubicBezTo>
                      <a:pt x="0" y="65"/>
                      <a:pt x="17" y="82"/>
                      <a:pt x="39" y="82"/>
                    </a:cubicBezTo>
                    <a:cubicBezTo>
                      <a:pt x="61" y="82"/>
                      <a:pt x="78" y="65"/>
                      <a:pt x="78" y="43"/>
                    </a:cubicBezTo>
                    <a:cubicBezTo>
                      <a:pt x="78" y="42"/>
                      <a:pt x="78" y="42"/>
                      <a:pt x="78" y="41"/>
                    </a:cubicBezTo>
                    <a:cubicBezTo>
                      <a:pt x="78" y="41"/>
                      <a:pt x="78" y="41"/>
                      <a:pt x="78" y="41"/>
                    </a:cubicBezTo>
                    <a:cubicBezTo>
                      <a:pt x="78" y="0"/>
                      <a:pt x="78" y="0"/>
                      <a:pt x="78" y="0"/>
                    </a:cubicBezTo>
                    <a:cubicBezTo>
                      <a:pt x="0" y="0"/>
                      <a:pt x="0" y="0"/>
                      <a:pt x="0" y="0"/>
                    </a:cubicBezTo>
                    <a:cubicBezTo>
                      <a:pt x="0" y="41"/>
                      <a:pt x="0" y="41"/>
                      <a:pt x="0" y="41"/>
                    </a:cubicBezTo>
                    <a:close/>
                  </a:path>
                </a:pathLst>
              </a:custGeom>
              <a:solidFill>
                <a:srgbClr val="FF8C00"/>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grpSp>
            <p:nvGrpSpPr>
              <p:cNvPr id="136" name="Group 135"/>
              <p:cNvGrpSpPr/>
              <p:nvPr/>
            </p:nvGrpSpPr>
            <p:grpSpPr>
              <a:xfrm rot="1873458">
                <a:off x="7975656" y="4155181"/>
                <a:ext cx="389066" cy="354890"/>
                <a:chOff x="7971513" y="4181231"/>
                <a:chExt cx="389066" cy="354890"/>
              </a:xfrm>
            </p:grpSpPr>
            <p:sp>
              <p:nvSpPr>
                <p:cNvPr id="118" name="Freeform 62"/>
                <p:cNvSpPr>
                  <a:spLocks/>
                </p:cNvSpPr>
                <p:nvPr/>
              </p:nvSpPr>
              <p:spPr bwMode="auto">
                <a:xfrm>
                  <a:off x="8152902" y="4212777"/>
                  <a:ext cx="115668" cy="65721"/>
                </a:xfrm>
                <a:custGeom>
                  <a:avLst/>
                  <a:gdLst>
                    <a:gd name="T0" fmla="*/ 0 w 44"/>
                    <a:gd name="T1" fmla="*/ 14 h 25"/>
                    <a:gd name="T2" fmla="*/ 44 w 44"/>
                    <a:gd name="T3" fmla="*/ 0 h 25"/>
                    <a:gd name="T4" fmla="*/ 44 w 44"/>
                    <a:gd name="T5" fmla="*/ 25 h 25"/>
                    <a:gd name="T6" fmla="*/ 0 w 44"/>
                    <a:gd name="T7" fmla="*/ 14 h 25"/>
                  </a:gdLst>
                  <a:ahLst/>
                  <a:cxnLst>
                    <a:cxn ang="0">
                      <a:pos x="T0" y="T1"/>
                    </a:cxn>
                    <a:cxn ang="0">
                      <a:pos x="T2" y="T3"/>
                    </a:cxn>
                    <a:cxn ang="0">
                      <a:pos x="T4" y="T5"/>
                    </a:cxn>
                    <a:cxn ang="0">
                      <a:pos x="T6" y="T7"/>
                    </a:cxn>
                  </a:cxnLst>
                  <a:rect l="0" t="0" r="r" b="b"/>
                  <a:pathLst>
                    <a:path w="44" h="25">
                      <a:moveTo>
                        <a:pt x="0" y="14"/>
                      </a:moveTo>
                      <a:lnTo>
                        <a:pt x="44" y="0"/>
                      </a:lnTo>
                      <a:lnTo>
                        <a:pt x="44" y="25"/>
                      </a:lnTo>
                      <a:lnTo>
                        <a:pt x="0" y="1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19" name="Freeform 63"/>
                <p:cNvSpPr>
                  <a:spLocks/>
                </p:cNvSpPr>
                <p:nvPr/>
              </p:nvSpPr>
              <p:spPr bwMode="auto">
                <a:xfrm>
                  <a:off x="8074038" y="4249580"/>
                  <a:ext cx="286541" cy="205047"/>
                </a:xfrm>
                <a:custGeom>
                  <a:avLst/>
                  <a:gdLst>
                    <a:gd name="T0" fmla="*/ 0 w 233"/>
                    <a:gd name="T1" fmla="*/ 167 h 167"/>
                    <a:gd name="T2" fmla="*/ 118 w 233"/>
                    <a:gd name="T3" fmla="*/ 167 h 167"/>
                    <a:gd name="T4" fmla="*/ 119 w 233"/>
                    <a:gd name="T5" fmla="*/ 167 h 167"/>
                    <a:gd name="T6" fmla="*/ 233 w 233"/>
                    <a:gd name="T7" fmla="*/ 0 h 167"/>
                    <a:gd name="T8" fmla="*/ 225 w 233"/>
                    <a:gd name="T9" fmla="*/ 0 h 167"/>
                    <a:gd name="T10" fmla="*/ 158 w 233"/>
                    <a:gd name="T11" fmla="*/ 0 h 167"/>
                    <a:gd name="T12" fmla="*/ 74 w 233"/>
                    <a:gd name="T13" fmla="*/ 0 h 167"/>
                    <a:gd name="T14" fmla="*/ 0 w 233"/>
                    <a:gd name="T15" fmla="*/ 0 h 167"/>
                    <a:gd name="T16" fmla="*/ 0 w 233"/>
                    <a:gd name="T17"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7">
                      <a:moveTo>
                        <a:pt x="0" y="167"/>
                      </a:moveTo>
                      <a:cubicBezTo>
                        <a:pt x="118" y="167"/>
                        <a:pt x="118" y="167"/>
                        <a:pt x="118" y="167"/>
                      </a:cubicBezTo>
                      <a:cubicBezTo>
                        <a:pt x="119" y="167"/>
                        <a:pt x="119" y="167"/>
                        <a:pt x="119" y="167"/>
                      </a:cubicBezTo>
                      <a:cubicBezTo>
                        <a:pt x="207" y="162"/>
                        <a:pt x="233" y="89"/>
                        <a:pt x="233" y="0"/>
                      </a:cubicBezTo>
                      <a:cubicBezTo>
                        <a:pt x="225" y="0"/>
                        <a:pt x="225" y="0"/>
                        <a:pt x="225" y="0"/>
                      </a:cubicBezTo>
                      <a:cubicBezTo>
                        <a:pt x="158" y="0"/>
                        <a:pt x="158" y="0"/>
                        <a:pt x="158" y="0"/>
                      </a:cubicBezTo>
                      <a:cubicBezTo>
                        <a:pt x="74" y="0"/>
                        <a:pt x="74" y="0"/>
                        <a:pt x="74" y="0"/>
                      </a:cubicBezTo>
                      <a:cubicBezTo>
                        <a:pt x="0" y="0"/>
                        <a:pt x="0" y="0"/>
                        <a:pt x="0" y="0"/>
                      </a:cubicBezTo>
                      <a:cubicBezTo>
                        <a:pt x="0" y="167"/>
                        <a:pt x="0" y="167"/>
                        <a:pt x="0" y="167"/>
                      </a:cubicBezTo>
                    </a:path>
                  </a:pathLst>
                </a:custGeom>
                <a:solidFill>
                  <a:srgbClr val="FF8C00"/>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20" name="Oval 64"/>
                <p:cNvSpPr>
                  <a:spLocks noChangeArrowheads="1"/>
                </p:cNvSpPr>
                <p:nvPr/>
              </p:nvSpPr>
              <p:spPr bwMode="auto">
                <a:xfrm>
                  <a:off x="8173933" y="4294271"/>
                  <a:ext cx="15773" cy="1840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21" name="Freeform 65"/>
                <p:cNvSpPr>
                  <a:spLocks/>
                </p:cNvSpPr>
                <p:nvPr/>
              </p:nvSpPr>
              <p:spPr bwMode="auto">
                <a:xfrm>
                  <a:off x="7971513" y="4181231"/>
                  <a:ext cx="291799" cy="354890"/>
                </a:xfrm>
                <a:custGeom>
                  <a:avLst/>
                  <a:gdLst>
                    <a:gd name="T0" fmla="*/ 140 w 237"/>
                    <a:gd name="T1" fmla="*/ 172 h 286"/>
                    <a:gd name="T2" fmla="*/ 140 w 237"/>
                    <a:gd name="T3" fmla="*/ 172 h 286"/>
                    <a:gd name="T4" fmla="*/ 136 w 237"/>
                    <a:gd name="T5" fmla="*/ 167 h 286"/>
                    <a:gd name="T6" fmla="*/ 125 w 237"/>
                    <a:gd name="T7" fmla="*/ 123 h 286"/>
                    <a:gd name="T8" fmla="*/ 83 w 237"/>
                    <a:gd name="T9" fmla="*/ 54 h 286"/>
                    <a:gd name="T10" fmla="*/ 83 w 237"/>
                    <a:gd name="T11" fmla="*/ 55 h 286"/>
                    <a:gd name="T12" fmla="*/ 83 w 237"/>
                    <a:gd name="T13" fmla="*/ 54 h 286"/>
                    <a:gd name="T14" fmla="*/ 33 w 237"/>
                    <a:gd name="T15" fmla="*/ 82 h 286"/>
                    <a:gd name="T16" fmla="*/ 26 w 237"/>
                    <a:gd name="T17" fmla="*/ 146 h 286"/>
                    <a:gd name="T18" fmla="*/ 35 w 237"/>
                    <a:gd name="T19" fmla="*/ 178 h 286"/>
                    <a:gd name="T20" fmla="*/ 41 w 237"/>
                    <a:gd name="T21" fmla="*/ 206 h 286"/>
                    <a:gd name="T22" fmla="*/ 68 w 237"/>
                    <a:gd name="T23" fmla="*/ 219 h 286"/>
                    <a:gd name="T24" fmla="*/ 237 w 237"/>
                    <a:gd name="T25" fmla="*/ 215 h 286"/>
                    <a:gd name="T26" fmla="*/ 140 w 237"/>
                    <a:gd name="T27" fmla="*/ 17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7" h="286">
                      <a:moveTo>
                        <a:pt x="140" y="172"/>
                      </a:moveTo>
                      <a:cubicBezTo>
                        <a:pt x="140" y="172"/>
                        <a:pt x="140" y="172"/>
                        <a:pt x="140" y="172"/>
                      </a:cubicBezTo>
                      <a:cubicBezTo>
                        <a:pt x="139" y="170"/>
                        <a:pt x="137" y="169"/>
                        <a:pt x="136" y="167"/>
                      </a:cubicBezTo>
                      <a:cubicBezTo>
                        <a:pt x="122" y="153"/>
                        <a:pt x="126" y="143"/>
                        <a:pt x="125" y="123"/>
                      </a:cubicBezTo>
                      <a:cubicBezTo>
                        <a:pt x="124" y="100"/>
                        <a:pt x="108" y="61"/>
                        <a:pt x="83" y="54"/>
                      </a:cubicBezTo>
                      <a:cubicBezTo>
                        <a:pt x="83" y="55"/>
                        <a:pt x="83" y="55"/>
                        <a:pt x="83" y="55"/>
                      </a:cubicBezTo>
                      <a:cubicBezTo>
                        <a:pt x="83" y="54"/>
                        <a:pt x="83" y="54"/>
                        <a:pt x="83" y="54"/>
                      </a:cubicBezTo>
                      <a:cubicBezTo>
                        <a:pt x="83" y="54"/>
                        <a:pt x="0" y="0"/>
                        <a:pt x="33" y="82"/>
                      </a:cubicBezTo>
                      <a:cubicBezTo>
                        <a:pt x="19" y="101"/>
                        <a:pt x="15" y="127"/>
                        <a:pt x="26" y="146"/>
                      </a:cubicBezTo>
                      <a:cubicBezTo>
                        <a:pt x="33" y="157"/>
                        <a:pt x="35" y="165"/>
                        <a:pt x="35" y="178"/>
                      </a:cubicBezTo>
                      <a:cubicBezTo>
                        <a:pt x="35" y="188"/>
                        <a:pt x="36" y="196"/>
                        <a:pt x="41" y="206"/>
                      </a:cubicBezTo>
                      <a:cubicBezTo>
                        <a:pt x="45" y="213"/>
                        <a:pt x="56" y="218"/>
                        <a:pt x="68" y="219"/>
                      </a:cubicBezTo>
                      <a:cubicBezTo>
                        <a:pt x="109" y="286"/>
                        <a:pt x="237" y="215"/>
                        <a:pt x="237" y="215"/>
                      </a:cubicBezTo>
                      <a:cubicBezTo>
                        <a:pt x="209" y="170"/>
                        <a:pt x="140" y="172"/>
                        <a:pt x="140" y="172"/>
                      </a:cubicBezTo>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22" name="Freeform 66"/>
                <p:cNvSpPr>
                  <a:spLocks/>
                </p:cNvSpPr>
                <p:nvPr/>
              </p:nvSpPr>
              <p:spPr bwMode="auto">
                <a:xfrm>
                  <a:off x="8145015" y="4375763"/>
                  <a:ext cx="92009" cy="63091"/>
                </a:xfrm>
                <a:custGeom>
                  <a:avLst/>
                  <a:gdLst>
                    <a:gd name="T0" fmla="*/ 0 w 76"/>
                    <a:gd name="T1" fmla="*/ 13 h 50"/>
                    <a:gd name="T2" fmla="*/ 37 w 76"/>
                    <a:gd name="T3" fmla="*/ 50 h 50"/>
                    <a:gd name="T4" fmla="*/ 75 w 76"/>
                    <a:gd name="T5" fmla="*/ 13 h 50"/>
                    <a:gd name="T6" fmla="*/ 76 w 76"/>
                    <a:gd name="T7" fmla="*/ 0 h 50"/>
                    <a:gd name="T8" fmla="*/ 0 w 76"/>
                    <a:gd name="T9" fmla="*/ 0 h 50"/>
                    <a:gd name="T10" fmla="*/ 0 w 76"/>
                    <a:gd name="T11" fmla="*/ 13 h 50"/>
                  </a:gdLst>
                  <a:ahLst/>
                  <a:cxnLst>
                    <a:cxn ang="0">
                      <a:pos x="T0" y="T1"/>
                    </a:cxn>
                    <a:cxn ang="0">
                      <a:pos x="T2" y="T3"/>
                    </a:cxn>
                    <a:cxn ang="0">
                      <a:pos x="T4" y="T5"/>
                    </a:cxn>
                    <a:cxn ang="0">
                      <a:pos x="T6" y="T7"/>
                    </a:cxn>
                    <a:cxn ang="0">
                      <a:pos x="T8" y="T9"/>
                    </a:cxn>
                    <a:cxn ang="0">
                      <a:pos x="T10" y="T11"/>
                    </a:cxn>
                  </a:cxnLst>
                  <a:rect l="0" t="0" r="r" b="b"/>
                  <a:pathLst>
                    <a:path w="76" h="50">
                      <a:moveTo>
                        <a:pt x="0" y="13"/>
                      </a:moveTo>
                      <a:cubicBezTo>
                        <a:pt x="0" y="34"/>
                        <a:pt x="16" y="50"/>
                        <a:pt x="37" y="50"/>
                      </a:cubicBezTo>
                      <a:cubicBezTo>
                        <a:pt x="58" y="50"/>
                        <a:pt x="75" y="34"/>
                        <a:pt x="75" y="13"/>
                      </a:cubicBezTo>
                      <a:cubicBezTo>
                        <a:pt x="76" y="0"/>
                        <a:pt x="76" y="0"/>
                        <a:pt x="76" y="0"/>
                      </a:cubicBezTo>
                      <a:cubicBezTo>
                        <a:pt x="0" y="0"/>
                        <a:pt x="0" y="0"/>
                        <a:pt x="0" y="0"/>
                      </a:cubicBezTo>
                      <a:cubicBezTo>
                        <a:pt x="0" y="13"/>
                        <a:pt x="0" y="13"/>
                        <a:pt x="0" y="13"/>
                      </a:cubicBezTo>
                    </a:path>
                  </a:pathLst>
                </a:custGeom>
                <a:solidFill>
                  <a:srgbClr val="FF8C00"/>
                </a:solidFill>
                <a:ln>
                  <a:noFill/>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23" name="Freeform 67"/>
                <p:cNvSpPr>
                  <a:spLocks/>
                </p:cNvSpPr>
                <p:nvPr/>
              </p:nvSpPr>
              <p:spPr bwMode="auto">
                <a:xfrm>
                  <a:off x="8166045" y="4394166"/>
                  <a:ext cx="47319" cy="23660"/>
                </a:xfrm>
                <a:custGeom>
                  <a:avLst/>
                  <a:gdLst>
                    <a:gd name="T0" fmla="*/ 38 w 38"/>
                    <a:gd name="T1" fmla="*/ 0 h 19"/>
                    <a:gd name="T2" fmla="*/ 0 w 38"/>
                    <a:gd name="T3" fmla="*/ 0 h 19"/>
                    <a:gd name="T4" fmla="*/ 19 w 38"/>
                    <a:gd name="T5" fmla="*/ 19 h 19"/>
                    <a:gd name="T6" fmla="*/ 38 w 38"/>
                    <a:gd name="T7" fmla="*/ 0 h 19"/>
                  </a:gdLst>
                  <a:ahLst/>
                  <a:cxnLst>
                    <a:cxn ang="0">
                      <a:pos x="T0" y="T1"/>
                    </a:cxn>
                    <a:cxn ang="0">
                      <a:pos x="T2" y="T3"/>
                    </a:cxn>
                    <a:cxn ang="0">
                      <a:pos x="T4" y="T5"/>
                    </a:cxn>
                    <a:cxn ang="0">
                      <a:pos x="T6" y="T7"/>
                    </a:cxn>
                  </a:cxnLst>
                  <a:rect l="0" t="0" r="r" b="b"/>
                  <a:pathLst>
                    <a:path w="38" h="19">
                      <a:moveTo>
                        <a:pt x="38" y="0"/>
                      </a:moveTo>
                      <a:cubicBezTo>
                        <a:pt x="0" y="0"/>
                        <a:pt x="0" y="0"/>
                        <a:pt x="0" y="0"/>
                      </a:cubicBezTo>
                      <a:cubicBezTo>
                        <a:pt x="0" y="10"/>
                        <a:pt x="9" y="19"/>
                        <a:pt x="19" y="19"/>
                      </a:cubicBezTo>
                      <a:cubicBezTo>
                        <a:pt x="30" y="19"/>
                        <a:pt x="38" y="10"/>
                        <a:pt x="38"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grpSp>
          <p:grpSp>
            <p:nvGrpSpPr>
              <p:cNvPr id="140" name="Group 139"/>
              <p:cNvGrpSpPr/>
              <p:nvPr/>
            </p:nvGrpSpPr>
            <p:grpSpPr>
              <a:xfrm>
                <a:off x="7169522" y="1580419"/>
                <a:ext cx="2539854" cy="1479569"/>
                <a:chOff x="7169522" y="1580419"/>
                <a:chExt cx="2539854" cy="1479569"/>
              </a:xfrm>
            </p:grpSpPr>
            <p:sp>
              <p:nvSpPr>
                <p:cNvPr id="62" name="Freeform 61"/>
                <p:cNvSpPr/>
                <p:nvPr/>
              </p:nvSpPr>
              <p:spPr bwMode="auto">
                <a:xfrm rot="20227726">
                  <a:off x="7561925" y="1984169"/>
                  <a:ext cx="332583" cy="291975"/>
                </a:xfrm>
                <a:custGeom>
                  <a:avLst/>
                  <a:gdLst/>
                  <a:ahLst/>
                  <a:cxnLst/>
                  <a:rect l="l" t="t" r="r" b="b"/>
                  <a:pathLst>
                    <a:path w="8350336" h="7330758">
                      <a:moveTo>
                        <a:pt x="8212695" y="5577085"/>
                      </a:moveTo>
                      <a:lnTo>
                        <a:pt x="8212695" y="6739402"/>
                      </a:lnTo>
                      <a:lnTo>
                        <a:pt x="6703720" y="7330758"/>
                      </a:lnTo>
                      <a:lnTo>
                        <a:pt x="5745319" y="7024886"/>
                      </a:lnTo>
                      <a:cubicBezTo>
                        <a:pt x="5738524" y="6610258"/>
                        <a:pt x="5731720" y="6195627"/>
                        <a:pt x="5724925" y="5781001"/>
                      </a:cubicBezTo>
                      <a:lnTo>
                        <a:pt x="6703720" y="6046091"/>
                      </a:lnTo>
                      <a:close/>
                      <a:moveTo>
                        <a:pt x="3339117" y="5128472"/>
                      </a:moveTo>
                      <a:lnTo>
                        <a:pt x="5500620" y="5740216"/>
                      </a:lnTo>
                      <a:cubicBezTo>
                        <a:pt x="5507416" y="6154845"/>
                        <a:pt x="5514216" y="6569476"/>
                        <a:pt x="5521012" y="6984101"/>
                      </a:cubicBezTo>
                      <a:lnTo>
                        <a:pt x="3339117" y="6351963"/>
                      </a:lnTo>
                      <a:close/>
                      <a:moveTo>
                        <a:pt x="1157219" y="4577899"/>
                      </a:moveTo>
                      <a:lnTo>
                        <a:pt x="3094418" y="5128472"/>
                      </a:lnTo>
                      <a:lnTo>
                        <a:pt x="3135200" y="6290790"/>
                      </a:lnTo>
                      <a:lnTo>
                        <a:pt x="1177613" y="5719825"/>
                      </a:lnTo>
                      <a:cubicBezTo>
                        <a:pt x="1170815" y="5339181"/>
                        <a:pt x="1164014" y="4958543"/>
                        <a:pt x="1157219" y="4577899"/>
                      </a:cubicBezTo>
                      <a:close/>
                      <a:moveTo>
                        <a:pt x="76468" y="4292418"/>
                      </a:moveTo>
                      <a:lnTo>
                        <a:pt x="994087" y="4537117"/>
                      </a:lnTo>
                      <a:lnTo>
                        <a:pt x="994087" y="5658652"/>
                      </a:lnTo>
                      <a:lnTo>
                        <a:pt x="96859" y="5413953"/>
                      </a:lnTo>
                      <a:cubicBezTo>
                        <a:pt x="90064" y="5040110"/>
                        <a:pt x="83263" y="4666261"/>
                        <a:pt x="76468" y="4292418"/>
                      </a:cubicBezTo>
                      <a:close/>
                      <a:moveTo>
                        <a:pt x="4379085" y="3925370"/>
                      </a:moveTo>
                      <a:lnTo>
                        <a:pt x="6764896" y="4455549"/>
                      </a:lnTo>
                      <a:lnTo>
                        <a:pt x="8273868" y="4027328"/>
                      </a:lnTo>
                      <a:cubicBezTo>
                        <a:pt x="8267074" y="4448754"/>
                        <a:pt x="8260272" y="4870178"/>
                        <a:pt x="8253477" y="5291604"/>
                      </a:cubicBezTo>
                      <a:lnTo>
                        <a:pt x="6764896" y="5781001"/>
                      </a:lnTo>
                      <a:lnTo>
                        <a:pt x="4399476" y="5169255"/>
                      </a:lnTo>
                      <a:cubicBezTo>
                        <a:pt x="4392681" y="4754629"/>
                        <a:pt x="4385880" y="4339995"/>
                        <a:pt x="4379085" y="3925370"/>
                      </a:cubicBezTo>
                      <a:close/>
                      <a:moveTo>
                        <a:pt x="2095232" y="3415581"/>
                      </a:moveTo>
                      <a:lnTo>
                        <a:pt x="4195559" y="3904979"/>
                      </a:lnTo>
                      <a:lnTo>
                        <a:pt x="4195559" y="5108078"/>
                      </a:lnTo>
                      <a:lnTo>
                        <a:pt x="2115623" y="4577899"/>
                      </a:lnTo>
                      <a:cubicBezTo>
                        <a:pt x="2108828" y="4190459"/>
                        <a:pt x="2102027" y="3803020"/>
                        <a:pt x="2095232" y="3415581"/>
                      </a:cubicBezTo>
                      <a:close/>
                      <a:moveTo>
                        <a:pt x="56077" y="2987360"/>
                      </a:moveTo>
                      <a:lnTo>
                        <a:pt x="1911706" y="3415581"/>
                      </a:lnTo>
                      <a:cubicBezTo>
                        <a:pt x="1918501" y="3789424"/>
                        <a:pt x="1925302" y="4163273"/>
                        <a:pt x="1932097" y="4537117"/>
                      </a:cubicBezTo>
                      <a:lnTo>
                        <a:pt x="76468" y="4088501"/>
                      </a:lnTo>
                      <a:cubicBezTo>
                        <a:pt x="69673" y="3721456"/>
                        <a:pt x="62872" y="3354408"/>
                        <a:pt x="56077" y="2987360"/>
                      </a:cubicBezTo>
                      <a:close/>
                      <a:moveTo>
                        <a:pt x="8314654" y="2477571"/>
                      </a:moveTo>
                      <a:lnTo>
                        <a:pt x="8273868" y="3741847"/>
                      </a:lnTo>
                      <a:lnTo>
                        <a:pt x="6724112" y="4170068"/>
                      </a:lnTo>
                      <a:lnTo>
                        <a:pt x="5765710" y="3945761"/>
                      </a:lnTo>
                      <a:cubicBezTo>
                        <a:pt x="5772506" y="3517539"/>
                        <a:pt x="5779306" y="3089318"/>
                        <a:pt x="5786102" y="2661094"/>
                      </a:cubicBezTo>
                      <a:lnTo>
                        <a:pt x="6764896" y="2824225"/>
                      </a:lnTo>
                      <a:close/>
                      <a:moveTo>
                        <a:pt x="3339117" y="2192087"/>
                      </a:moveTo>
                      <a:lnTo>
                        <a:pt x="5561794" y="2640703"/>
                      </a:lnTo>
                      <a:lnTo>
                        <a:pt x="5561794" y="3904979"/>
                      </a:lnTo>
                      <a:lnTo>
                        <a:pt x="3318723" y="3415581"/>
                      </a:lnTo>
                      <a:cubicBezTo>
                        <a:pt x="3325518" y="3007751"/>
                        <a:pt x="3332322" y="2599921"/>
                        <a:pt x="3339117" y="2192087"/>
                      </a:cubicBezTo>
                      <a:close/>
                      <a:moveTo>
                        <a:pt x="1116437" y="1784257"/>
                      </a:moveTo>
                      <a:lnTo>
                        <a:pt x="3135200" y="2151305"/>
                      </a:lnTo>
                      <a:lnTo>
                        <a:pt x="3135200" y="3354408"/>
                      </a:lnTo>
                      <a:lnTo>
                        <a:pt x="1136828" y="2946575"/>
                      </a:lnTo>
                      <a:cubicBezTo>
                        <a:pt x="1130033" y="2559135"/>
                        <a:pt x="1123232" y="2171696"/>
                        <a:pt x="1116437" y="1784257"/>
                      </a:cubicBezTo>
                      <a:close/>
                      <a:moveTo>
                        <a:pt x="35686" y="1600735"/>
                      </a:moveTo>
                      <a:lnTo>
                        <a:pt x="932914" y="1763866"/>
                      </a:lnTo>
                      <a:cubicBezTo>
                        <a:pt x="939709" y="2144510"/>
                        <a:pt x="946510" y="2525148"/>
                        <a:pt x="953305" y="2905792"/>
                      </a:cubicBezTo>
                      <a:lnTo>
                        <a:pt x="35686" y="2701879"/>
                      </a:lnTo>
                      <a:close/>
                      <a:moveTo>
                        <a:pt x="1605834" y="0"/>
                      </a:moveTo>
                      <a:lnTo>
                        <a:pt x="8350336" y="917619"/>
                      </a:lnTo>
                      <a:lnTo>
                        <a:pt x="8319752" y="2186988"/>
                      </a:lnTo>
                      <a:lnTo>
                        <a:pt x="6790387" y="2538744"/>
                      </a:lnTo>
                      <a:lnTo>
                        <a:pt x="4420762" y="2115216"/>
                      </a:lnTo>
                      <a:lnTo>
                        <a:pt x="4420762" y="2021842"/>
                      </a:lnTo>
                      <a:cubicBezTo>
                        <a:pt x="4425564" y="1628276"/>
                        <a:pt x="4430360" y="1234715"/>
                        <a:pt x="4435159" y="841148"/>
                      </a:cubicBezTo>
                      <a:lnTo>
                        <a:pt x="5964524" y="596449"/>
                      </a:lnTo>
                      <a:lnTo>
                        <a:pt x="5750418" y="581157"/>
                      </a:lnTo>
                      <a:lnTo>
                        <a:pt x="4221053" y="810564"/>
                      </a:lnTo>
                      <a:lnTo>
                        <a:pt x="4237622" y="917619"/>
                      </a:lnTo>
                      <a:lnTo>
                        <a:pt x="4234321" y="917619"/>
                      </a:lnTo>
                      <a:lnTo>
                        <a:pt x="4221053" y="825856"/>
                      </a:lnTo>
                      <a:cubicBezTo>
                        <a:pt x="4215951" y="1238786"/>
                        <a:pt x="4210860" y="1651709"/>
                        <a:pt x="4205758" y="2064639"/>
                      </a:cubicBezTo>
                      <a:lnTo>
                        <a:pt x="4211282" y="2065488"/>
                      </a:lnTo>
                      <a:lnTo>
                        <a:pt x="4211282" y="2077774"/>
                      </a:lnTo>
                      <a:lnTo>
                        <a:pt x="2083414" y="1697453"/>
                      </a:lnTo>
                      <a:lnTo>
                        <a:pt x="2083414" y="1483714"/>
                      </a:lnTo>
                      <a:lnTo>
                        <a:pt x="2079940" y="1483714"/>
                      </a:lnTo>
                      <a:lnTo>
                        <a:pt x="2079940" y="489398"/>
                      </a:lnTo>
                      <a:lnTo>
                        <a:pt x="3594014" y="275282"/>
                      </a:lnTo>
                      <a:lnTo>
                        <a:pt x="3410488" y="259991"/>
                      </a:lnTo>
                      <a:lnTo>
                        <a:pt x="1896414" y="474100"/>
                      </a:lnTo>
                      <a:lnTo>
                        <a:pt x="1901065" y="504689"/>
                      </a:lnTo>
                      <a:lnTo>
                        <a:pt x="1896414" y="504689"/>
                      </a:lnTo>
                      <a:lnTo>
                        <a:pt x="1896414" y="1664034"/>
                      </a:lnTo>
                      <a:lnTo>
                        <a:pt x="30584" y="1330545"/>
                      </a:lnTo>
                      <a:lnTo>
                        <a:pt x="0" y="152933"/>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3234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pic>
              <p:nvPicPr>
                <p:cNvPr id="63" name="Picture 62"/>
                <p:cNvPicPr>
                  <a:picLocks noChangeAspect="1"/>
                </p:cNvPicPr>
                <p:nvPr/>
              </p:nvPicPr>
              <p:blipFill>
                <a:blip r:embed="rId4"/>
                <a:stretch>
                  <a:fillRect/>
                </a:stretch>
              </p:blipFill>
              <p:spPr>
                <a:xfrm rot="19761642">
                  <a:off x="9255916" y="2181057"/>
                  <a:ext cx="453460" cy="466668"/>
                </a:xfrm>
                <a:prstGeom prst="rect">
                  <a:avLst/>
                </a:prstGeom>
              </p:spPr>
            </p:pic>
            <p:pic>
              <p:nvPicPr>
                <p:cNvPr id="64" name="Picture 63"/>
                <p:cNvPicPr>
                  <a:picLocks noChangeAspect="1"/>
                </p:cNvPicPr>
                <p:nvPr/>
              </p:nvPicPr>
              <p:blipFill>
                <a:blip r:embed="rId5"/>
                <a:stretch>
                  <a:fillRect/>
                </a:stretch>
              </p:blipFill>
              <p:spPr>
                <a:xfrm rot="232319">
                  <a:off x="8904295" y="1603611"/>
                  <a:ext cx="365457" cy="466273"/>
                </a:xfrm>
                <a:prstGeom prst="rect">
                  <a:avLst/>
                </a:prstGeom>
              </p:spPr>
            </p:pic>
            <p:pic>
              <p:nvPicPr>
                <p:cNvPr id="65" name="Picture 64"/>
                <p:cNvPicPr>
                  <a:picLocks noChangeAspect="1"/>
                </p:cNvPicPr>
                <p:nvPr/>
              </p:nvPicPr>
              <p:blipFill>
                <a:blip r:embed="rId6"/>
                <a:stretch>
                  <a:fillRect/>
                </a:stretch>
              </p:blipFill>
              <p:spPr>
                <a:xfrm>
                  <a:off x="8393097" y="1580419"/>
                  <a:ext cx="317675" cy="369189"/>
                </a:xfrm>
                <a:prstGeom prst="rect">
                  <a:avLst/>
                </a:prstGeom>
              </p:spPr>
            </p:pic>
            <p:pic>
              <p:nvPicPr>
                <p:cNvPr id="66" name="Picture 65"/>
                <p:cNvPicPr>
                  <a:picLocks noChangeAspect="1"/>
                </p:cNvPicPr>
                <p:nvPr/>
              </p:nvPicPr>
              <p:blipFill>
                <a:blip r:embed="rId7"/>
                <a:stretch>
                  <a:fillRect/>
                </a:stretch>
              </p:blipFill>
              <p:spPr>
                <a:xfrm rot="20612864">
                  <a:off x="7843040" y="1631741"/>
                  <a:ext cx="363729" cy="471500"/>
                </a:xfrm>
                <a:prstGeom prst="rect">
                  <a:avLst/>
                </a:prstGeom>
              </p:spPr>
            </p:pic>
            <p:pic>
              <p:nvPicPr>
                <p:cNvPr id="67" name="Picture 66"/>
                <p:cNvPicPr>
                  <a:picLocks noChangeAspect="1"/>
                </p:cNvPicPr>
                <p:nvPr/>
              </p:nvPicPr>
              <p:blipFill>
                <a:blip r:embed="rId8"/>
                <a:stretch>
                  <a:fillRect/>
                </a:stretch>
              </p:blipFill>
              <p:spPr>
                <a:xfrm rot="20563818">
                  <a:off x="7169522" y="2264048"/>
                  <a:ext cx="406024" cy="250780"/>
                </a:xfrm>
                <a:prstGeom prst="rect">
                  <a:avLst/>
                </a:prstGeom>
              </p:spPr>
            </p:pic>
            <p:sp>
              <p:nvSpPr>
                <p:cNvPr id="134" name="Freeform 5"/>
                <p:cNvSpPr>
                  <a:spLocks/>
                </p:cNvSpPr>
                <p:nvPr/>
              </p:nvSpPr>
              <p:spPr bwMode="auto">
                <a:xfrm>
                  <a:off x="7373501" y="1850779"/>
                  <a:ext cx="2127112" cy="1209209"/>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w="76200">
                  <a:solidFill>
                    <a:srgbClr val="00BCF2"/>
                  </a:solid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29" name="Rounded Rectangle 21"/>
                <p:cNvSpPr/>
                <p:nvPr/>
              </p:nvSpPr>
              <p:spPr>
                <a:xfrm>
                  <a:off x="7342685" y="2599417"/>
                  <a:ext cx="2184696" cy="93204"/>
                </a:xfrm>
                <a:custGeom>
                  <a:avLst/>
                  <a:gdLst/>
                  <a:ahLst/>
                  <a:cxnLst/>
                  <a:rect l="l" t="t" r="r" b="b"/>
                  <a:pathLst>
                    <a:path w="13254419" h="617220">
                      <a:moveTo>
                        <a:pt x="11928619" y="220944"/>
                      </a:moveTo>
                      <a:cubicBezTo>
                        <a:pt x="11964462" y="235580"/>
                        <a:pt x="11989641" y="270822"/>
                        <a:pt x="11989641" y="311944"/>
                      </a:cubicBezTo>
                      <a:cubicBezTo>
                        <a:pt x="11989641" y="351741"/>
                        <a:pt x="11966059" y="386031"/>
                        <a:pt x="11931887" y="401124"/>
                      </a:cubicBezTo>
                      <a:cubicBezTo>
                        <a:pt x="11958027" y="453199"/>
                        <a:pt x="12012332" y="487619"/>
                        <a:pt x="12074676" y="487619"/>
                      </a:cubicBezTo>
                      <a:lnTo>
                        <a:pt x="12248368" y="487619"/>
                      </a:lnTo>
                      <a:cubicBezTo>
                        <a:pt x="12309117" y="487619"/>
                        <a:pt x="12362232" y="454938"/>
                        <a:pt x="12388694" y="404778"/>
                      </a:cubicBezTo>
                      <a:cubicBezTo>
                        <a:pt x="12347918" y="393860"/>
                        <a:pt x="12318588" y="356327"/>
                        <a:pt x="12318588" y="311944"/>
                      </a:cubicBezTo>
                      <a:cubicBezTo>
                        <a:pt x="12318588" y="266129"/>
                        <a:pt x="12349842" y="227613"/>
                        <a:pt x="12392651" y="218311"/>
                      </a:cubicBezTo>
                      <a:cubicBezTo>
                        <a:pt x="12366692" y="165092"/>
                        <a:pt x="12311675" y="129601"/>
                        <a:pt x="12248368" y="129601"/>
                      </a:cubicBezTo>
                      <a:lnTo>
                        <a:pt x="12074676" y="129601"/>
                      </a:lnTo>
                      <a:cubicBezTo>
                        <a:pt x="12010231" y="129601"/>
                        <a:pt x="11954375" y="166381"/>
                        <a:pt x="11928619" y="220944"/>
                      </a:cubicBezTo>
                      <a:close/>
                      <a:moveTo>
                        <a:pt x="10647433" y="246266"/>
                      </a:moveTo>
                      <a:cubicBezTo>
                        <a:pt x="10663914" y="263220"/>
                        <a:pt x="10673589" y="286452"/>
                        <a:pt x="10673589" y="311944"/>
                      </a:cubicBezTo>
                      <a:cubicBezTo>
                        <a:pt x="10673589" y="336769"/>
                        <a:pt x="10664413" y="359451"/>
                        <a:pt x="10648469" y="376085"/>
                      </a:cubicBezTo>
                      <a:cubicBezTo>
                        <a:pt x="10669424" y="441282"/>
                        <a:pt x="10730938" y="487619"/>
                        <a:pt x="10803274" y="487619"/>
                      </a:cubicBezTo>
                      <a:lnTo>
                        <a:pt x="10976966" y="487619"/>
                      </a:lnTo>
                      <a:cubicBezTo>
                        <a:pt x="11038230" y="487619"/>
                        <a:pt x="11091730" y="454382"/>
                        <a:pt x="11118085" y="403601"/>
                      </a:cubicBezTo>
                      <a:cubicBezTo>
                        <a:pt x="11080430" y="390293"/>
                        <a:pt x="11053810" y="354227"/>
                        <a:pt x="11053810" y="311944"/>
                      </a:cubicBezTo>
                      <a:cubicBezTo>
                        <a:pt x="11053810" y="268238"/>
                        <a:pt x="11082252" y="231175"/>
                        <a:pt x="11122042" y="219488"/>
                      </a:cubicBezTo>
                      <a:cubicBezTo>
                        <a:pt x="11096176" y="165666"/>
                        <a:pt x="11040783" y="129601"/>
                        <a:pt x="10976966" y="129601"/>
                      </a:cubicBezTo>
                      <a:lnTo>
                        <a:pt x="10803274" y="129601"/>
                      </a:lnTo>
                      <a:cubicBezTo>
                        <a:pt x="10729088" y="129601"/>
                        <a:pt x="10666284" y="178340"/>
                        <a:pt x="10647433" y="246266"/>
                      </a:cubicBezTo>
                      <a:close/>
                      <a:moveTo>
                        <a:pt x="9320735" y="225367"/>
                      </a:moveTo>
                      <a:cubicBezTo>
                        <a:pt x="9352966" y="240718"/>
                        <a:pt x="9374628" y="273802"/>
                        <a:pt x="9374628" y="311944"/>
                      </a:cubicBezTo>
                      <a:cubicBezTo>
                        <a:pt x="9374628" y="348744"/>
                        <a:pt x="9354464" y="380836"/>
                        <a:pt x="9323825" y="396438"/>
                      </a:cubicBezTo>
                      <a:cubicBezTo>
                        <a:pt x="9349594" y="450919"/>
                        <a:pt x="9405398" y="487619"/>
                        <a:pt x="9469774" y="487619"/>
                      </a:cubicBezTo>
                      <a:lnTo>
                        <a:pt x="9643466" y="487619"/>
                      </a:lnTo>
                      <a:cubicBezTo>
                        <a:pt x="9707671" y="487619"/>
                        <a:pt x="9763350" y="451113"/>
                        <a:pt x="9789148" y="396834"/>
                      </a:cubicBezTo>
                      <a:cubicBezTo>
                        <a:pt x="9758204" y="381282"/>
                        <a:pt x="9737758" y="349000"/>
                        <a:pt x="9737758" y="311944"/>
                      </a:cubicBezTo>
                      <a:cubicBezTo>
                        <a:pt x="9737758" y="273548"/>
                        <a:pt x="9759709" y="240279"/>
                        <a:pt x="9792239" y="224971"/>
                      </a:cubicBezTo>
                      <a:cubicBezTo>
                        <a:pt x="9766757" y="168380"/>
                        <a:pt x="9709640" y="129601"/>
                        <a:pt x="9643466" y="129601"/>
                      </a:cubicBezTo>
                      <a:lnTo>
                        <a:pt x="9469774" y="129601"/>
                      </a:lnTo>
                      <a:cubicBezTo>
                        <a:pt x="9403431" y="129601"/>
                        <a:pt x="9346191" y="168578"/>
                        <a:pt x="9320735" y="225367"/>
                      </a:cubicBezTo>
                      <a:close/>
                      <a:moveTo>
                        <a:pt x="8036049" y="234991"/>
                      </a:moveTo>
                      <a:cubicBezTo>
                        <a:pt x="8060530" y="251708"/>
                        <a:pt x="8075668" y="280058"/>
                        <a:pt x="8075668" y="311944"/>
                      </a:cubicBezTo>
                      <a:cubicBezTo>
                        <a:pt x="8075668" y="343065"/>
                        <a:pt x="8061247" y="370819"/>
                        <a:pt x="8037790" y="387724"/>
                      </a:cubicBezTo>
                      <a:cubicBezTo>
                        <a:pt x="8063016" y="446557"/>
                        <a:pt x="8121520" y="487619"/>
                        <a:pt x="8189614" y="487619"/>
                      </a:cubicBezTo>
                      <a:lnTo>
                        <a:pt x="8363306" y="487619"/>
                      </a:lnTo>
                      <a:cubicBezTo>
                        <a:pt x="8424464" y="487619"/>
                        <a:pt x="8477886" y="454496"/>
                        <a:pt x="8504263" y="403842"/>
                      </a:cubicBezTo>
                      <a:cubicBezTo>
                        <a:pt x="8465958" y="391021"/>
                        <a:pt x="8438797" y="354654"/>
                        <a:pt x="8438797" y="311944"/>
                      </a:cubicBezTo>
                      <a:cubicBezTo>
                        <a:pt x="8438797" y="267808"/>
                        <a:pt x="8467802" y="230446"/>
                        <a:pt x="8508220" y="219248"/>
                      </a:cubicBezTo>
                      <a:cubicBezTo>
                        <a:pt x="8482336" y="165549"/>
                        <a:pt x="8427019" y="129601"/>
                        <a:pt x="8363306" y="129601"/>
                      </a:cubicBezTo>
                      <a:lnTo>
                        <a:pt x="8189614" y="129601"/>
                      </a:lnTo>
                      <a:cubicBezTo>
                        <a:pt x="8119480" y="129601"/>
                        <a:pt x="8059520" y="173160"/>
                        <a:pt x="8036049" y="234991"/>
                      </a:cubicBezTo>
                      <a:close/>
                      <a:moveTo>
                        <a:pt x="6708914" y="241204"/>
                      </a:moveTo>
                      <a:cubicBezTo>
                        <a:pt x="6727748" y="258894"/>
                        <a:pt x="6739318" y="284068"/>
                        <a:pt x="6739318" y="311944"/>
                      </a:cubicBezTo>
                      <a:cubicBezTo>
                        <a:pt x="6739318" y="339314"/>
                        <a:pt x="6728164" y="364079"/>
                        <a:pt x="6710099" y="381885"/>
                      </a:cubicBezTo>
                      <a:cubicBezTo>
                        <a:pt x="6733429" y="443907"/>
                        <a:pt x="6793477" y="487619"/>
                        <a:pt x="6863734" y="487619"/>
                      </a:cubicBezTo>
                      <a:lnTo>
                        <a:pt x="7037426" y="487619"/>
                      </a:lnTo>
                      <a:cubicBezTo>
                        <a:pt x="7103249" y="487619"/>
                        <a:pt x="7160111" y="449250"/>
                        <a:pt x="7185645" y="393070"/>
                      </a:cubicBezTo>
                      <a:cubicBezTo>
                        <a:pt x="7157673" y="377000"/>
                        <a:pt x="7139837" y="346555"/>
                        <a:pt x="7139837" y="311944"/>
                      </a:cubicBezTo>
                      <a:cubicBezTo>
                        <a:pt x="7139837" y="275976"/>
                        <a:pt x="7159100" y="244507"/>
                        <a:pt x="7188736" y="228734"/>
                      </a:cubicBezTo>
                      <a:cubicBezTo>
                        <a:pt x="7163471" y="170276"/>
                        <a:pt x="7105198" y="129601"/>
                        <a:pt x="7037426" y="129601"/>
                      </a:cubicBezTo>
                      <a:lnTo>
                        <a:pt x="6863734" y="129601"/>
                      </a:lnTo>
                      <a:cubicBezTo>
                        <a:pt x="6791373" y="129601"/>
                        <a:pt x="6729842" y="175970"/>
                        <a:pt x="6708914" y="241204"/>
                      </a:cubicBezTo>
                      <a:close/>
                      <a:moveTo>
                        <a:pt x="5413517" y="220944"/>
                      </a:moveTo>
                      <a:cubicBezTo>
                        <a:pt x="5449360" y="235580"/>
                        <a:pt x="5474539" y="270822"/>
                        <a:pt x="5474539" y="311944"/>
                      </a:cubicBezTo>
                      <a:cubicBezTo>
                        <a:pt x="5474539" y="351741"/>
                        <a:pt x="5450957" y="386031"/>
                        <a:pt x="5416785" y="401124"/>
                      </a:cubicBezTo>
                      <a:cubicBezTo>
                        <a:pt x="5442925" y="453199"/>
                        <a:pt x="5497230" y="487619"/>
                        <a:pt x="5559574" y="487619"/>
                      </a:cubicBezTo>
                      <a:lnTo>
                        <a:pt x="5733266" y="487619"/>
                      </a:lnTo>
                      <a:cubicBezTo>
                        <a:pt x="5794015" y="487619"/>
                        <a:pt x="5847130" y="454938"/>
                        <a:pt x="5873592" y="404778"/>
                      </a:cubicBezTo>
                      <a:cubicBezTo>
                        <a:pt x="5832816" y="393860"/>
                        <a:pt x="5803486" y="356327"/>
                        <a:pt x="5803486" y="311944"/>
                      </a:cubicBezTo>
                      <a:cubicBezTo>
                        <a:pt x="5803486" y="266129"/>
                        <a:pt x="5834740" y="227613"/>
                        <a:pt x="5877549" y="218311"/>
                      </a:cubicBezTo>
                      <a:cubicBezTo>
                        <a:pt x="5851590" y="165092"/>
                        <a:pt x="5796573" y="129601"/>
                        <a:pt x="5733266" y="129601"/>
                      </a:cubicBezTo>
                      <a:lnTo>
                        <a:pt x="5559574" y="129601"/>
                      </a:lnTo>
                      <a:cubicBezTo>
                        <a:pt x="5495129" y="129601"/>
                        <a:pt x="5439273" y="166381"/>
                        <a:pt x="5413517" y="220944"/>
                      </a:cubicBezTo>
                      <a:close/>
                      <a:moveTo>
                        <a:pt x="4132331" y="246266"/>
                      </a:moveTo>
                      <a:cubicBezTo>
                        <a:pt x="4148812" y="263220"/>
                        <a:pt x="4158487" y="286452"/>
                        <a:pt x="4158487" y="311944"/>
                      </a:cubicBezTo>
                      <a:cubicBezTo>
                        <a:pt x="4158487" y="336769"/>
                        <a:pt x="4149311" y="359451"/>
                        <a:pt x="4133367" y="376085"/>
                      </a:cubicBezTo>
                      <a:cubicBezTo>
                        <a:pt x="4154322" y="441282"/>
                        <a:pt x="4215836" y="487619"/>
                        <a:pt x="4288172" y="487619"/>
                      </a:cubicBezTo>
                      <a:lnTo>
                        <a:pt x="4461864" y="487619"/>
                      </a:lnTo>
                      <a:cubicBezTo>
                        <a:pt x="4523128" y="487619"/>
                        <a:pt x="4576628" y="454382"/>
                        <a:pt x="4602983" y="403601"/>
                      </a:cubicBezTo>
                      <a:cubicBezTo>
                        <a:pt x="4565328" y="390293"/>
                        <a:pt x="4538708" y="354227"/>
                        <a:pt x="4538708" y="311944"/>
                      </a:cubicBezTo>
                      <a:cubicBezTo>
                        <a:pt x="4538708" y="268238"/>
                        <a:pt x="4567150" y="231175"/>
                        <a:pt x="4606940" y="219488"/>
                      </a:cubicBezTo>
                      <a:cubicBezTo>
                        <a:pt x="4581074" y="165666"/>
                        <a:pt x="4525681" y="129601"/>
                        <a:pt x="4461864" y="129601"/>
                      </a:cubicBezTo>
                      <a:lnTo>
                        <a:pt x="4288172" y="129601"/>
                      </a:lnTo>
                      <a:cubicBezTo>
                        <a:pt x="4213986" y="129601"/>
                        <a:pt x="4151182" y="178340"/>
                        <a:pt x="4132331" y="246266"/>
                      </a:cubicBezTo>
                      <a:close/>
                      <a:moveTo>
                        <a:pt x="2805633" y="225367"/>
                      </a:moveTo>
                      <a:cubicBezTo>
                        <a:pt x="2837864" y="240718"/>
                        <a:pt x="2859526" y="273802"/>
                        <a:pt x="2859526" y="311944"/>
                      </a:cubicBezTo>
                      <a:cubicBezTo>
                        <a:pt x="2859526" y="348744"/>
                        <a:pt x="2839362" y="380836"/>
                        <a:pt x="2808723" y="396438"/>
                      </a:cubicBezTo>
                      <a:cubicBezTo>
                        <a:pt x="2834492" y="450919"/>
                        <a:pt x="2890296" y="487619"/>
                        <a:pt x="2954672" y="487619"/>
                      </a:cubicBezTo>
                      <a:lnTo>
                        <a:pt x="3128364" y="487619"/>
                      </a:lnTo>
                      <a:cubicBezTo>
                        <a:pt x="3192569" y="487619"/>
                        <a:pt x="3248248" y="451113"/>
                        <a:pt x="3274046" y="396834"/>
                      </a:cubicBezTo>
                      <a:cubicBezTo>
                        <a:pt x="3243102" y="381282"/>
                        <a:pt x="3222656" y="349000"/>
                        <a:pt x="3222656" y="311944"/>
                      </a:cubicBezTo>
                      <a:cubicBezTo>
                        <a:pt x="3222656" y="273548"/>
                        <a:pt x="3244607" y="240279"/>
                        <a:pt x="3277137" y="224971"/>
                      </a:cubicBezTo>
                      <a:cubicBezTo>
                        <a:pt x="3251655" y="168380"/>
                        <a:pt x="3194538" y="129601"/>
                        <a:pt x="3128364" y="129601"/>
                      </a:cubicBezTo>
                      <a:lnTo>
                        <a:pt x="2954672" y="129601"/>
                      </a:lnTo>
                      <a:cubicBezTo>
                        <a:pt x="2888329" y="129601"/>
                        <a:pt x="2831089" y="168578"/>
                        <a:pt x="2805633" y="225367"/>
                      </a:cubicBezTo>
                      <a:close/>
                      <a:moveTo>
                        <a:pt x="1520947" y="234991"/>
                      </a:moveTo>
                      <a:cubicBezTo>
                        <a:pt x="1545428" y="251708"/>
                        <a:pt x="1560566" y="280058"/>
                        <a:pt x="1560566" y="311944"/>
                      </a:cubicBezTo>
                      <a:cubicBezTo>
                        <a:pt x="1560566" y="343065"/>
                        <a:pt x="1546145" y="370819"/>
                        <a:pt x="1522688" y="387724"/>
                      </a:cubicBezTo>
                      <a:cubicBezTo>
                        <a:pt x="1547914" y="446557"/>
                        <a:pt x="1606418" y="487619"/>
                        <a:pt x="1674512" y="487619"/>
                      </a:cubicBezTo>
                      <a:lnTo>
                        <a:pt x="1848204" y="487619"/>
                      </a:lnTo>
                      <a:cubicBezTo>
                        <a:pt x="1909362" y="487619"/>
                        <a:pt x="1962784" y="454496"/>
                        <a:pt x="1989161" y="403842"/>
                      </a:cubicBezTo>
                      <a:cubicBezTo>
                        <a:pt x="1950856" y="391021"/>
                        <a:pt x="1923695" y="354654"/>
                        <a:pt x="1923695" y="311944"/>
                      </a:cubicBezTo>
                      <a:cubicBezTo>
                        <a:pt x="1923695" y="267808"/>
                        <a:pt x="1952700" y="230446"/>
                        <a:pt x="1993118" y="219248"/>
                      </a:cubicBezTo>
                      <a:cubicBezTo>
                        <a:pt x="1967234" y="165549"/>
                        <a:pt x="1911917" y="129601"/>
                        <a:pt x="1848204" y="129601"/>
                      </a:cubicBezTo>
                      <a:lnTo>
                        <a:pt x="1674512" y="129601"/>
                      </a:lnTo>
                      <a:cubicBezTo>
                        <a:pt x="1604378" y="129601"/>
                        <a:pt x="1544418" y="173160"/>
                        <a:pt x="1520947" y="234991"/>
                      </a:cubicBezTo>
                      <a:close/>
                      <a:moveTo>
                        <a:pt x="182880" y="321867"/>
                      </a:moveTo>
                      <a:cubicBezTo>
                        <a:pt x="182880" y="413409"/>
                        <a:pt x="257090" y="487619"/>
                        <a:pt x="348632" y="487619"/>
                      </a:cubicBezTo>
                      <a:lnTo>
                        <a:pt x="522324" y="487619"/>
                      </a:lnTo>
                      <a:cubicBezTo>
                        <a:pt x="588147" y="487619"/>
                        <a:pt x="645009" y="449250"/>
                        <a:pt x="670543" y="393070"/>
                      </a:cubicBezTo>
                      <a:cubicBezTo>
                        <a:pt x="642571" y="377000"/>
                        <a:pt x="624735" y="346555"/>
                        <a:pt x="624735" y="311944"/>
                      </a:cubicBezTo>
                      <a:cubicBezTo>
                        <a:pt x="624735" y="275976"/>
                        <a:pt x="643998" y="244507"/>
                        <a:pt x="673634" y="228734"/>
                      </a:cubicBezTo>
                      <a:cubicBezTo>
                        <a:pt x="648369" y="170276"/>
                        <a:pt x="590096" y="129601"/>
                        <a:pt x="522324" y="129601"/>
                      </a:cubicBezTo>
                      <a:lnTo>
                        <a:pt x="348632" y="129601"/>
                      </a:lnTo>
                      <a:cubicBezTo>
                        <a:pt x="257090" y="129601"/>
                        <a:pt x="182880" y="203811"/>
                        <a:pt x="182880" y="295353"/>
                      </a:cubicBezTo>
                      <a:close/>
                      <a:moveTo>
                        <a:pt x="0" y="331466"/>
                      </a:moveTo>
                      <a:lnTo>
                        <a:pt x="0" y="285754"/>
                      </a:lnTo>
                      <a:cubicBezTo>
                        <a:pt x="0" y="127936"/>
                        <a:pt x="127936" y="0"/>
                        <a:pt x="285754" y="0"/>
                      </a:cubicBezTo>
                      <a:lnTo>
                        <a:pt x="585202" y="0"/>
                      </a:lnTo>
                      <a:cubicBezTo>
                        <a:pt x="717906" y="0"/>
                        <a:pt x="829482" y="90458"/>
                        <a:pt x="860555" y="213360"/>
                      </a:cubicBezTo>
                      <a:lnTo>
                        <a:pt x="1336281" y="213360"/>
                      </a:lnTo>
                      <a:cubicBezTo>
                        <a:pt x="1367354" y="90458"/>
                        <a:pt x="1478930" y="0"/>
                        <a:pt x="1611634" y="0"/>
                      </a:cubicBezTo>
                      <a:lnTo>
                        <a:pt x="1911082" y="0"/>
                      </a:lnTo>
                      <a:cubicBezTo>
                        <a:pt x="2043786" y="0"/>
                        <a:pt x="2155362" y="90458"/>
                        <a:pt x="2186435" y="213360"/>
                      </a:cubicBezTo>
                      <a:lnTo>
                        <a:pt x="2616441" y="213360"/>
                      </a:lnTo>
                      <a:cubicBezTo>
                        <a:pt x="2647514" y="90458"/>
                        <a:pt x="2759090" y="0"/>
                        <a:pt x="2891794" y="0"/>
                      </a:cubicBezTo>
                      <a:lnTo>
                        <a:pt x="3191242" y="0"/>
                      </a:lnTo>
                      <a:cubicBezTo>
                        <a:pt x="3323946" y="0"/>
                        <a:pt x="3435522" y="90458"/>
                        <a:pt x="3466595" y="213360"/>
                      </a:cubicBezTo>
                      <a:lnTo>
                        <a:pt x="3949941" y="213360"/>
                      </a:lnTo>
                      <a:cubicBezTo>
                        <a:pt x="3981014" y="90458"/>
                        <a:pt x="4092590" y="0"/>
                        <a:pt x="4225294" y="0"/>
                      </a:cubicBezTo>
                      <a:lnTo>
                        <a:pt x="4524742" y="0"/>
                      </a:lnTo>
                      <a:cubicBezTo>
                        <a:pt x="4657446" y="0"/>
                        <a:pt x="4769022" y="90458"/>
                        <a:pt x="4800095" y="213360"/>
                      </a:cubicBezTo>
                      <a:lnTo>
                        <a:pt x="5221343" y="213360"/>
                      </a:lnTo>
                      <a:cubicBezTo>
                        <a:pt x="5252416" y="90458"/>
                        <a:pt x="5363992" y="0"/>
                        <a:pt x="5496696" y="0"/>
                      </a:cubicBezTo>
                      <a:lnTo>
                        <a:pt x="5796144" y="0"/>
                      </a:lnTo>
                      <a:cubicBezTo>
                        <a:pt x="5928848" y="0"/>
                        <a:pt x="6040424" y="90458"/>
                        <a:pt x="6071497" y="213360"/>
                      </a:cubicBezTo>
                      <a:lnTo>
                        <a:pt x="6525503" y="213360"/>
                      </a:lnTo>
                      <a:cubicBezTo>
                        <a:pt x="6556576" y="90458"/>
                        <a:pt x="6668152" y="0"/>
                        <a:pt x="6800856" y="0"/>
                      </a:cubicBezTo>
                      <a:lnTo>
                        <a:pt x="7100304" y="0"/>
                      </a:lnTo>
                      <a:cubicBezTo>
                        <a:pt x="7233008" y="0"/>
                        <a:pt x="7344584" y="90458"/>
                        <a:pt x="7375657" y="213360"/>
                      </a:cubicBezTo>
                      <a:lnTo>
                        <a:pt x="7851383" y="213360"/>
                      </a:lnTo>
                      <a:cubicBezTo>
                        <a:pt x="7882456" y="90458"/>
                        <a:pt x="7994032" y="0"/>
                        <a:pt x="8126736" y="0"/>
                      </a:cubicBezTo>
                      <a:lnTo>
                        <a:pt x="8426184" y="0"/>
                      </a:lnTo>
                      <a:cubicBezTo>
                        <a:pt x="8558888" y="0"/>
                        <a:pt x="8670464" y="90458"/>
                        <a:pt x="8701537" y="213360"/>
                      </a:cubicBezTo>
                      <a:lnTo>
                        <a:pt x="9131543" y="213360"/>
                      </a:lnTo>
                      <a:cubicBezTo>
                        <a:pt x="9162616" y="90458"/>
                        <a:pt x="9274192" y="0"/>
                        <a:pt x="9406896" y="0"/>
                      </a:cubicBezTo>
                      <a:lnTo>
                        <a:pt x="9706344" y="0"/>
                      </a:lnTo>
                      <a:cubicBezTo>
                        <a:pt x="9839048" y="0"/>
                        <a:pt x="9950624" y="90458"/>
                        <a:pt x="9981697" y="213360"/>
                      </a:cubicBezTo>
                      <a:lnTo>
                        <a:pt x="10465043" y="213360"/>
                      </a:lnTo>
                      <a:cubicBezTo>
                        <a:pt x="10496116" y="90458"/>
                        <a:pt x="10607692" y="0"/>
                        <a:pt x="10740396" y="0"/>
                      </a:cubicBezTo>
                      <a:lnTo>
                        <a:pt x="11039844" y="0"/>
                      </a:lnTo>
                      <a:cubicBezTo>
                        <a:pt x="11172548" y="0"/>
                        <a:pt x="11284124" y="90458"/>
                        <a:pt x="11315197" y="213360"/>
                      </a:cubicBezTo>
                      <a:lnTo>
                        <a:pt x="11736445" y="213360"/>
                      </a:lnTo>
                      <a:cubicBezTo>
                        <a:pt x="11767518" y="90458"/>
                        <a:pt x="11879094" y="0"/>
                        <a:pt x="12011798" y="0"/>
                      </a:cubicBezTo>
                      <a:lnTo>
                        <a:pt x="12311246" y="0"/>
                      </a:lnTo>
                      <a:cubicBezTo>
                        <a:pt x="12443950" y="0"/>
                        <a:pt x="12555526" y="90458"/>
                        <a:pt x="12586599" y="213360"/>
                      </a:cubicBezTo>
                      <a:lnTo>
                        <a:pt x="13155835" y="213360"/>
                      </a:lnTo>
                      <a:cubicBezTo>
                        <a:pt x="13210281" y="213360"/>
                        <a:pt x="13254419" y="257498"/>
                        <a:pt x="13254419" y="311944"/>
                      </a:cubicBezTo>
                      <a:cubicBezTo>
                        <a:pt x="13254419" y="366390"/>
                        <a:pt x="13210281" y="410528"/>
                        <a:pt x="13155835" y="410528"/>
                      </a:cubicBezTo>
                      <a:lnTo>
                        <a:pt x="12584529" y="410528"/>
                      </a:lnTo>
                      <a:cubicBezTo>
                        <a:pt x="12551400" y="530070"/>
                        <a:pt x="12441501" y="617220"/>
                        <a:pt x="12311246" y="617220"/>
                      </a:cubicBezTo>
                      <a:lnTo>
                        <a:pt x="12011798" y="617220"/>
                      </a:lnTo>
                      <a:cubicBezTo>
                        <a:pt x="11881544" y="617220"/>
                        <a:pt x="11771645" y="530070"/>
                        <a:pt x="11738515" y="410528"/>
                      </a:cubicBezTo>
                      <a:lnTo>
                        <a:pt x="11313127" y="410528"/>
                      </a:lnTo>
                      <a:cubicBezTo>
                        <a:pt x="11279998" y="530070"/>
                        <a:pt x="11170099" y="617220"/>
                        <a:pt x="11039844" y="617220"/>
                      </a:cubicBezTo>
                      <a:lnTo>
                        <a:pt x="10740396" y="617220"/>
                      </a:lnTo>
                      <a:cubicBezTo>
                        <a:pt x="10610142" y="617220"/>
                        <a:pt x="10500243" y="530070"/>
                        <a:pt x="10467113" y="410528"/>
                      </a:cubicBezTo>
                      <a:lnTo>
                        <a:pt x="9979627" y="410528"/>
                      </a:lnTo>
                      <a:cubicBezTo>
                        <a:pt x="9946498" y="530070"/>
                        <a:pt x="9836599" y="617220"/>
                        <a:pt x="9706344" y="617220"/>
                      </a:cubicBezTo>
                      <a:lnTo>
                        <a:pt x="9406896" y="617220"/>
                      </a:lnTo>
                      <a:cubicBezTo>
                        <a:pt x="9276642" y="617220"/>
                        <a:pt x="9166742" y="530070"/>
                        <a:pt x="9133613" y="410528"/>
                      </a:cubicBezTo>
                      <a:lnTo>
                        <a:pt x="8699467" y="410528"/>
                      </a:lnTo>
                      <a:cubicBezTo>
                        <a:pt x="8666338" y="530070"/>
                        <a:pt x="8556439" y="617220"/>
                        <a:pt x="8426184" y="617220"/>
                      </a:cubicBezTo>
                      <a:lnTo>
                        <a:pt x="8126736" y="617220"/>
                      </a:lnTo>
                      <a:cubicBezTo>
                        <a:pt x="7996482" y="617220"/>
                        <a:pt x="7886582" y="530070"/>
                        <a:pt x="7853453" y="410528"/>
                      </a:cubicBezTo>
                      <a:lnTo>
                        <a:pt x="7373587" y="410528"/>
                      </a:lnTo>
                      <a:cubicBezTo>
                        <a:pt x="7340458" y="530070"/>
                        <a:pt x="7230559" y="617220"/>
                        <a:pt x="7100304" y="617220"/>
                      </a:cubicBezTo>
                      <a:lnTo>
                        <a:pt x="6800856" y="617220"/>
                      </a:lnTo>
                      <a:cubicBezTo>
                        <a:pt x="6670601" y="617220"/>
                        <a:pt x="6560702" y="530070"/>
                        <a:pt x="6527573" y="410528"/>
                      </a:cubicBezTo>
                      <a:lnTo>
                        <a:pt x="6069427" y="410528"/>
                      </a:lnTo>
                      <a:cubicBezTo>
                        <a:pt x="6036298" y="530070"/>
                        <a:pt x="5926399" y="617220"/>
                        <a:pt x="5796144" y="617220"/>
                      </a:cubicBezTo>
                      <a:lnTo>
                        <a:pt x="5496696" y="617220"/>
                      </a:lnTo>
                      <a:cubicBezTo>
                        <a:pt x="5366442" y="617220"/>
                        <a:pt x="5256543" y="530070"/>
                        <a:pt x="5223413" y="410528"/>
                      </a:cubicBezTo>
                      <a:lnTo>
                        <a:pt x="4798025" y="410528"/>
                      </a:lnTo>
                      <a:cubicBezTo>
                        <a:pt x="4764896" y="530070"/>
                        <a:pt x="4654997" y="617220"/>
                        <a:pt x="4524742" y="617220"/>
                      </a:cubicBezTo>
                      <a:lnTo>
                        <a:pt x="4225294" y="617220"/>
                      </a:lnTo>
                      <a:cubicBezTo>
                        <a:pt x="4095040" y="617220"/>
                        <a:pt x="3985141" y="530070"/>
                        <a:pt x="3952011" y="410528"/>
                      </a:cubicBezTo>
                      <a:lnTo>
                        <a:pt x="3464525" y="410528"/>
                      </a:lnTo>
                      <a:cubicBezTo>
                        <a:pt x="3431396" y="530070"/>
                        <a:pt x="3321497" y="617220"/>
                        <a:pt x="3191242" y="617220"/>
                      </a:cubicBezTo>
                      <a:lnTo>
                        <a:pt x="2891794" y="617220"/>
                      </a:lnTo>
                      <a:cubicBezTo>
                        <a:pt x="2761540" y="617220"/>
                        <a:pt x="2651640" y="530070"/>
                        <a:pt x="2618511" y="410528"/>
                      </a:cubicBezTo>
                      <a:lnTo>
                        <a:pt x="2184365" y="410528"/>
                      </a:lnTo>
                      <a:cubicBezTo>
                        <a:pt x="2151236" y="530070"/>
                        <a:pt x="2041337" y="617220"/>
                        <a:pt x="1911082" y="617220"/>
                      </a:cubicBezTo>
                      <a:lnTo>
                        <a:pt x="1611634" y="617220"/>
                      </a:lnTo>
                      <a:cubicBezTo>
                        <a:pt x="1481380" y="617220"/>
                        <a:pt x="1371480" y="530070"/>
                        <a:pt x="1338351" y="410528"/>
                      </a:cubicBezTo>
                      <a:lnTo>
                        <a:pt x="858485" y="410528"/>
                      </a:lnTo>
                      <a:cubicBezTo>
                        <a:pt x="825356" y="530070"/>
                        <a:pt x="715457" y="617220"/>
                        <a:pt x="585202" y="617220"/>
                      </a:cubicBezTo>
                      <a:lnTo>
                        <a:pt x="285754" y="617220"/>
                      </a:lnTo>
                      <a:cubicBezTo>
                        <a:pt x="127936" y="617220"/>
                        <a:pt x="0" y="489284"/>
                        <a:pt x="0" y="331466"/>
                      </a:cubicBezTo>
                      <a:close/>
                    </a:path>
                  </a:pathLst>
                </a:custGeom>
                <a:gradFill flip="none" rotWithShape="1">
                  <a:gsLst>
                    <a:gs pos="6000">
                      <a:srgbClr val="7F7F7F">
                        <a:lumMod val="60000"/>
                        <a:lumOff val="40000"/>
                      </a:srgbClr>
                    </a:gs>
                    <a:gs pos="50000">
                      <a:srgbClr val="7F7F7F">
                        <a:lumMod val="40000"/>
                        <a:lumOff val="60000"/>
                      </a:srgbClr>
                    </a:gs>
                    <a:gs pos="86000">
                      <a:srgbClr val="7F7F7F">
                        <a:lumMod val="50000"/>
                      </a:srgbClr>
                    </a:gs>
                    <a:gs pos="15000">
                      <a:srgbClr val="7F7F7F">
                        <a:lumMod val="50000"/>
                      </a:srgbClr>
                    </a:gs>
                    <a:gs pos="0">
                      <a:srgbClr val="7F7F7F">
                        <a:lumMod val="75000"/>
                      </a:srgbClr>
                    </a:gs>
                    <a:gs pos="94000">
                      <a:srgbClr val="7F7F7F">
                        <a:lumMod val="60000"/>
                        <a:lumOff val="40000"/>
                      </a:srgbClr>
                    </a:gs>
                    <a:gs pos="100000">
                      <a:srgbClr val="7F7F7F">
                        <a:lumMod val="75000"/>
                      </a:srgbClr>
                    </a:gs>
                  </a:gsLst>
                  <a:lin ang="8100000" scaled="1"/>
                  <a:tileRect/>
                </a:gradFill>
                <a:ln w="19050" cap="flat" cmpd="sng" algn="ctr">
                  <a:noFill/>
                  <a:prstDash val="solid"/>
                </a:ln>
                <a:effectLst>
                  <a:innerShdw blurRad="114300">
                    <a:prstClr val="black"/>
                  </a:innerShdw>
                </a:effectLst>
              </p:spPr>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65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Arial"/>
                    <a:ea typeface="+mn-ea"/>
                    <a:cs typeface="+mn-cs"/>
                  </a:endParaRPr>
                </a:p>
              </p:txBody>
            </p:sp>
            <p:grpSp>
              <p:nvGrpSpPr>
                <p:cNvPr id="139" name="Group 138"/>
                <p:cNvGrpSpPr/>
                <p:nvPr/>
              </p:nvGrpSpPr>
              <p:grpSpPr>
                <a:xfrm>
                  <a:off x="8399090" y="2594812"/>
                  <a:ext cx="168070" cy="274844"/>
                  <a:chOff x="8386390" y="2645612"/>
                  <a:chExt cx="168070" cy="274844"/>
                </a:xfrm>
              </p:grpSpPr>
              <p:sp>
                <p:nvSpPr>
                  <p:cNvPr id="125" name="Rectangle 74"/>
                  <p:cNvSpPr>
                    <a:spLocks noChangeArrowheads="1"/>
                  </p:cNvSpPr>
                  <p:nvPr/>
                </p:nvSpPr>
                <p:spPr bwMode="auto">
                  <a:xfrm>
                    <a:off x="8386390" y="2762382"/>
                    <a:ext cx="168070" cy="1580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26" name="Rectangle 75"/>
                  <p:cNvSpPr>
                    <a:spLocks noChangeArrowheads="1"/>
                  </p:cNvSpPr>
                  <p:nvPr/>
                </p:nvSpPr>
                <p:spPr bwMode="auto">
                  <a:xfrm>
                    <a:off x="8386390" y="2762379"/>
                    <a:ext cx="43684" cy="158074"/>
                  </a:xfrm>
                  <a:prstGeom prst="rect">
                    <a:avLst/>
                  </a:prstGeom>
                  <a:solidFill>
                    <a:schemeClr val="accent3">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27" name="Freeform 76"/>
                  <p:cNvSpPr>
                    <a:spLocks/>
                  </p:cNvSpPr>
                  <p:nvPr/>
                </p:nvSpPr>
                <p:spPr bwMode="auto">
                  <a:xfrm>
                    <a:off x="8453396" y="2813094"/>
                    <a:ext cx="34058" cy="60342"/>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28" name="Freeform 127"/>
                  <p:cNvSpPr>
                    <a:spLocks/>
                  </p:cNvSpPr>
                  <p:nvPr/>
                </p:nvSpPr>
                <p:spPr bwMode="auto">
                  <a:xfrm flipH="1">
                    <a:off x="8422734" y="2645620"/>
                    <a:ext cx="51828" cy="118463"/>
                  </a:xfrm>
                  <a:custGeom>
                    <a:avLst/>
                    <a:gdLst>
                      <a:gd name="connsiteX0" fmla="*/ 0 w 59761"/>
                      <a:gd name="connsiteY0" fmla="*/ 0 h 136596"/>
                      <a:gd name="connsiteX1" fmla="*/ 59761 w 59761"/>
                      <a:gd name="connsiteY1" fmla="*/ 59649 h 136596"/>
                      <a:gd name="connsiteX2" fmla="*/ 59761 w 59761"/>
                      <a:gd name="connsiteY2" fmla="*/ 136596 h 136596"/>
                      <a:gd name="connsiteX3" fmla="*/ 33466 w 59761"/>
                      <a:gd name="connsiteY3" fmla="*/ 136596 h 136596"/>
                      <a:gd name="connsiteX4" fmla="*/ 33466 w 59761"/>
                      <a:gd name="connsiteY4" fmla="*/ 59649 h 136596"/>
                      <a:gd name="connsiteX5" fmla="*/ 0 w 59761"/>
                      <a:gd name="connsiteY5" fmla="*/ 26246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61" h="136596">
                        <a:moveTo>
                          <a:pt x="0" y="0"/>
                        </a:moveTo>
                        <a:cubicBezTo>
                          <a:pt x="32869" y="0"/>
                          <a:pt x="59761" y="26842"/>
                          <a:pt x="59761" y="59649"/>
                        </a:cubicBezTo>
                        <a:lnTo>
                          <a:pt x="59761" y="136596"/>
                        </a:lnTo>
                        <a:cubicBezTo>
                          <a:pt x="33466" y="136596"/>
                          <a:pt x="33466" y="136596"/>
                          <a:pt x="33466" y="136596"/>
                        </a:cubicBezTo>
                        <a:cubicBezTo>
                          <a:pt x="33466" y="59649"/>
                          <a:pt x="33466" y="59649"/>
                          <a:pt x="33466" y="59649"/>
                        </a:cubicBezTo>
                        <a:cubicBezTo>
                          <a:pt x="33466" y="41158"/>
                          <a:pt x="18526" y="26246"/>
                          <a:pt x="0" y="2624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130" name="Freeform 129"/>
                  <p:cNvSpPr>
                    <a:spLocks/>
                  </p:cNvSpPr>
                  <p:nvPr/>
                </p:nvSpPr>
                <p:spPr bwMode="auto">
                  <a:xfrm>
                    <a:off x="8468975" y="2645612"/>
                    <a:ext cx="51828" cy="118463"/>
                  </a:xfrm>
                  <a:custGeom>
                    <a:avLst/>
                    <a:gdLst>
                      <a:gd name="connsiteX0" fmla="*/ 0 w 59761"/>
                      <a:gd name="connsiteY0" fmla="*/ 0 h 136596"/>
                      <a:gd name="connsiteX1" fmla="*/ 59761 w 59761"/>
                      <a:gd name="connsiteY1" fmla="*/ 59649 h 136596"/>
                      <a:gd name="connsiteX2" fmla="*/ 59761 w 59761"/>
                      <a:gd name="connsiteY2" fmla="*/ 136596 h 136596"/>
                      <a:gd name="connsiteX3" fmla="*/ 33466 w 59761"/>
                      <a:gd name="connsiteY3" fmla="*/ 136596 h 136596"/>
                      <a:gd name="connsiteX4" fmla="*/ 33466 w 59761"/>
                      <a:gd name="connsiteY4" fmla="*/ 59649 h 136596"/>
                      <a:gd name="connsiteX5" fmla="*/ 0 w 59761"/>
                      <a:gd name="connsiteY5" fmla="*/ 26246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61" h="136596">
                        <a:moveTo>
                          <a:pt x="0" y="0"/>
                        </a:moveTo>
                        <a:cubicBezTo>
                          <a:pt x="32869" y="0"/>
                          <a:pt x="59761" y="26842"/>
                          <a:pt x="59761" y="59649"/>
                        </a:cubicBezTo>
                        <a:lnTo>
                          <a:pt x="59761" y="136596"/>
                        </a:lnTo>
                        <a:cubicBezTo>
                          <a:pt x="33466" y="136596"/>
                          <a:pt x="33466" y="136596"/>
                          <a:pt x="33466" y="136596"/>
                        </a:cubicBezTo>
                        <a:cubicBezTo>
                          <a:pt x="33466" y="59649"/>
                          <a:pt x="33466" y="59649"/>
                          <a:pt x="33466" y="59649"/>
                        </a:cubicBezTo>
                        <a:cubicBezTo>
                          <a:pt x="33466" y="41158"/>
                          <a:pt x="18526" y="26246"/>
                          <a:pt x="0" y="26246"/>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grpSp>
          </p:grpSp>
        </p:grpSp>
      </p:grpSp>
      <p:sp>
        <p:nvSpPr>
          <p:cNvPr id="4" name="Slide Number Placeholder 3"/>
          <p:cNvSpPr>
            <a:spLocks noGrp="1"/>
          </p:cNvSpPr>
          <p:nvPr>
            <p:ph type="sldNum" sz="quarter" idx="4"/>
          </p:nvPr>
        </p:nvSpPr>
        <p:spPr/>
        <p:txBody>
          <a:bodyPr/>
          <a:lstStyle/>
          <a:p>
            <a:pPr marL="0" marR="0" lvl="0" indent="0" defTabSz="932650" eaLnBrk="1" fontAlgn="auto" latinLnBrk="0" hangingPunct="1">
              <a:lnSpc>
                <a:spcPct val="100000"/>
              </a:lnSpc>
              <a:spcBef>
                <a:spcPts val="0"/>
              </a:spcBef>
              <a:spcAft>
                <a:spcPts val="0"/>
              </a:spcAft>
              <a:buClrTx/>
              <a:buSzTx/>
              <a:buFontTx/>
              <a:buNone/>
              <a:tabLst/>
              <a:defRPr/>
            </a:pPr>
            <a:fld id="{75FAD755-3BD0-2447-A9DF-109DAABEFD99}" type="slidenum">
              <a:rPr kumimoji="0" sz="1800" b="0" i="0" u="none" strike="noStrike" kern="0" cap="none" spc="0" normalizeH="0" baseline="0" noProof="0">
                <a:ln>
                  <a:noFill/>
                </a:ln>
                <a:solidFill>
                  <a:schemeClr val="tx1"/>
                </a:solidFill>
                <a:effectLst/>
                <a:uLnTx/>
                <a:uFillTx/>
              </a:rPr>
              <a:pPr marL="0" marR="0" lvl="0" indent="0" defTabSz="932650" eaLnBrk="1" fontAlgn="auto" latinLnBrk="0" hangingPunct="1">
                <a:lnSpc>
                  <a:spcPct val="100000"/>
                </a:lnSpc>
                <a:spcBef>
                  <a:spcPts val="0"/>
                </a:spcBef>
                <a:spcAft>
                  <a:spcPts val="0"/>
                </a:spcAft>
                <a:buClrTx/>
                <a:buSzTx/>
                <a:buFontTx/>
                <a:buNone/>
                <a:tabLst/>
                <a:defRPr/>
              </a:pPr>
              <a:t>14</a:t>
            </a:fld>
            <a:endParaRPr kumimoji="0" sz="1800"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42799469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left)">
                                      <p:cBhvr>
                                        <p:cTn id="11" dur="1000"/>
                                        <p:tgtEl>
                                          <p:spTgt spid="5">
                                            <p:txEl>
                                              <p:pRg st="0" end="0"/>
                                            </p:txEl>
                                          </p:spTgt>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wipe(left)">
                                      <p:cBhvr>
                                        <p:cTn id="15" dur="1000"/>
                                        <p:tgtEl>
                                          <p:spTgt spid="5">
                                            <p:txEl>
                                              <p:pRg st="1" end="1"/>
                                            </p:txEl>
                                          </p:spTgt>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wipe(left)">
                                      <p:cBhvr>
                                        <p:cTn id="19" dur="1000"/>
                                        <p:tgtEl>
                                          <p:spTgt spid="5">
                                            <p:txEl>
                                              <p:pRg st="2" end="2"/>
                                            </p:txEl>
                                          </p:spTgt>
                                        </p:tgtEl>
                                      </p:cBhvr>
                                    </p:animEffect>
                                  </p:childTnLst>
                                </p:cTn>
                              </p:par>
                            </p:childTnLst>
                          </p:cTn>
                        </p:par>
                        <p:par>
                          <p:cTn id="20" fill="hold">
                            <p:stCondLst>
                              <p:cond delay="3500"/>
                            </p:stCondLst>
                            <p:childTnLst>
                              <p:par>
                                <p:cTn id="21" presetID="22" presetClass="entr" presetSubtype="8"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wipe(left)">
                                      <p:cBhvr>
                                        <p:cTn id="23" dur="750"/>
                                        <p:tgtEl>
                                          <p:spTgt spid="5">
                                            <p:txEl>
                                              <p:pRg st="3" end="3"/>
                                            </p:txEl>
                                          </p:spTgt>
                                        </p:tgtEl>
                                      </p:cBhvr>
                                    </p:animEffect>
                                  </p:childTnLst>
                                </p:cTn>
                              </p:par>
                            </p:childTnLst>
                          </p:cTn>
                        </p:par>
                        <p:par>
                          <p:cTn id="24" fill="hold">
                            <p:stCondLst>
                              <p:cond delay="4250"/>
                            </p:stCondLst>
                            <p:childTnLst>
                              <p:par>
                                <p:cTn id="25" presetID="22" presetClass="entr" presetSubtype="8" fill="hold"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750"/>
                                        <p:tgtEl>
                                          <p:spTgt spid="5">
                                            <p:txEl>
                                              <p:pRg st="4" end="4"/>
                                            </p:txEl>
                                          </p:spTgt>
                                        </p:tgtEl>
                                      </p:cBhvr>
                                    </p:animEffect>
                                  </p:childTnLst>
                                </p:cTn>
                              </p:par>
                            </p:childTnLst>
                          </p:cTn>
                        </p:par>
                        <p:par>
                          <p:cTn id="28" fill="hold">
                            <p:stCondLst>
                              <p:cond delay="5000"/>
                            </p:stCondLst>
                            <p:childTnLst>
                              <p:par>
                                <p:cTn id="29" presetID="22" presetClass="entr" presetSubtype="8" fill="hold"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wipe(left)">
                                      <p:cBhvr>
                                        <p:cTn id="31"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dirty="0">
                <a:solidFill>
                  <a:schemeClr val="tx1"/>
                </a:solidFill>
              </a:rPr>
              <a:t>Enterprise grade </a:t>
            </a:r>
            <a:r>
              <a:rPr lang="en-US" noProof="0" dirty="0">
                <a:solidFill>
                  <a:srgbClr val="0078D7"/>
                </a:solidFill>
              </a:rPr>
              <a:t>availability and reliability</a:t>
            </a:r>
          </a:p>
        </p:txBody>
      </p:sp>
      <p:sp>
        <p:nvSpPr>
          <p:cNvPr id="5" name="Slide Number Placeholder 4"/>
          <p:cNvSpPr>
            <a:spLocks noGrp="1"/>
          </p:cNvSpPr>
          <p:nvPr>
            <p:ph type="sldNum" sz="quarter" idx="4"/>
          </p:nvPr>
        </p:nvSpPr>
        <p:spPr/>
        <p:txBody>
          <a:bodyPr/>
          <a:lstStyle/>
          <a:p>
            <a:pPr marL="0" marR="0" lvl="0" indent="0" defTabSz="932510" eaLnBrk="1" fontAlgn="auto" latinLnBrk="0" hangingPunct="1">
              <a:lnSpc>
                <a:spcPct val="100000"/>
              </a:lnSpc>
              <a:spcBef>
                <a:spcPts val="0"/>
              </a:spcBef>
              <a:spcAft>
                <a:spcPts val="0"/>
              </a:spcAft>
              <a:buClrTx/>
              <a:buSzTx/>
              <a:buFontTx/>
              <a:buNone/>
              <a:tabLst/>
              <a:defRPr/>
            </a:pPr>
            <a:fld id="{F8A0AC42-AA1D-4944-8D96-660DE70C7E1B}" type="slidenum">
              <a:rPr kumimoji="0" lang="en-US" sz="1800" b="0" i="0" u="none" strike="noStrike" kern="0" cap="none" spc="0" normalizeH="0" baseline="0" noProof="0">
                <a:ln>
                  <a:noFill/>
                </a:ln>
                <a:solidFill>
                  <a:sysClr val="windowText" lastClr="000000"/>
                </a:solidFill>
                <a:effectLst/>
                <a:uLnTx/>
                <a:uFillTx/>
              </a:rPr>
              <a:pPr marL="0" marR="0" lvl="0" indent="0" defTabSz="93251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2" name="Rectangle 11"/>
          <p:cNvSpPr/>
          <p:nvPr/>
        </p:nvSpPr>
        <p:spPr bwMode="auto">
          <a:xfrm>
            <a:off x="883" y="1287503"/>
            <a:ext cx="12434711" cy="5004721"/>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22" tIns="466278" rIns="5875101" bIns="93256" numCol="1" spcCol="0" rtlCol="0" fromWordArt="0" anchor="t" anchorCtr="0" forceAA="0" compatLnSpc="1">
            <a:prstTxWarp prst="textNoShape">
              <a:avLst/>
            </a:prstTxWarp>
            <a:noAutofit/>
          </a:bodyPr>
          <a:lstStyle/>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Azure maintains 3 replicas of each data object per region across three fault and upgrade domains</a:t>
            </a:r>
          </a:p>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Each create or append operation on a replica is replicated to other two</a:t>
            </a:r>
          </a:p>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Writes are committed to application only after all replicas are successfully updated</a:t>
            </a:r>
          </a:p>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Read operations can go against</a:t>
            </a:r>
            <a:b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b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any replica</a:t>
            </a:r>
          </a:p>
          <a:p>
            <a:pPr marL="398819" marR="0" lvl="0" indent="-342868" defTabSz="932510" eaLnBrk="1" fontAlgn="base" latinLnBrk="0" hangingPunct="1">
              <a:lnSpc>
                <a:spcPct val="100000"/>
              </a:lnSpc>
              <a:spcBef>
                <a:spcPts val="612"/>
              </a:spcBef>
              <a:spcAft>
                <a:spcPts val="612"/>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Provides ‘read-after-write’ consisten</a:t>
            </a:r>
            <a:r>
              <a:rPr kumimoji="0" lang="en-GB" sz="2200" b="0" i="0" u="none" strike="noStrike" kern="0" cap="none" spc="0" normalizeH="0" baseline="0" noProof="0" dirty="0">
                <a:ln>
                  <a:noFill/>
                </a:ln>
                <a:solidFill>
                  <a:srgbClr val="505050"/>
                </a:solidFill>
                <a:effectLst/>
                <a:uLnTx/>
                <a:uFillTx/>
                <a:latin typeface="+mj-lt"/>
                <a:ea typeface="Segoe UI" pitchFamily="34" charset="0"/>
                <a:cs typeface="Segoe UI" pitchFamily="34" charset="0"/>
              </a:rPr>
              <a:t>cy</a:t>
            </a:r>
          </a:p>
        </p:txBody>
      </p:sp>
      <p:grpSp>
        <p:nvGrpSpPr>
          <p:cNvPr id="4" name="Group 3"/>
          <p:cNvGrpSpPr/>
          <p:nvPr/>
        </p:nvGrpSpPr>
        <p:grpSpPr>
          <a:xfrm>
            <a:off x="6426874" y="1385655"/>
            <a:ext cx="5733803" cy="4808411"/>
            <a:chOff x="6135139" y="1262063"/>
            <a:chExt cx="5621886" cy="4715225"/>
          </a:xfrm>
        </p:grpSpPr>
        <p:sp>
          <p:nvSpPr>
            <p:cNvPr id="196" name="Rectangle 195"/>
            <p:cNvSpPr/>
            <p:nvPr/>
          </p:nvSpPr>
          <p:spPr bwMode="auto">
            <a:xfrm>
              <a:off x="6135139" y="1262063"/>
              <a:ext cx="5621886" cy="471522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91427" rIns="137141" bIns="91427" numCol="1" spcCol="0" rtlCol="0" fromWordArt="0" anchor="b" anchorCtr="0" forceAA="0" compatLnSpc="1">
              <a:prstTxWarp prst="textNoShape">
                <a:avLst/>
              </a:prstTxWarp>
              <a:noAutofit/>
            </a:bodyPr>
            <a:lstStyle/>
            <a:p>
              <a:pPr marL="55034" marR="0" lvl="1" indent="0" algn="ctr" defTabSz="950411" eaLnBrk="1" fontAlgn="base" latinLnBrk="0" hangingPunct="1">
                <a:lnSpc>
                  <a:spcPct val="100000"/>
                </a:lnSpc>
                <a:spcBef>
                  <a:spcPts val="612"/>
                </a:spcBef>
                <a:spcAft>
                  <a:spcPts val="612"/>
                </a:spcAft>
                <a:buClr>
                  <a:srgbClr val="68217A">
                    <a:lumMod val="50000"/>
                  </a:srgbClr>
                </a:buClr>
                <a:buSzTx/>
                <a:buFontTx/>
                <a:buNone/>
                <a:tabLst>
                  <a:tab pos="671407" algn="l"/>
                </a:tabLst>
                <a:defRPr/>
              </a:pPr>
              <a:r>
                <a:rPr kumimoji="0" lang="en-GB" sz="22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Data is never lost or unavailable</a:t>
              </a:r>
              <a:br>
                <a:rPr kumimoji="0" lang="en-GB" sz="22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br>
              <a:r>
                <a:rPr kumimoji="0" lang="en-GB" sz="2200" b="0" i="0" u="none" strike="noStrike" kern="0" cap="none" spc="0" normalizeH="0" baseline="0" noProof="0" dirty="0">
                  <a:ln>
                    <a:noFill/>
                  </a:ln>
                  <a:solidFill>
                    <a:schemeClr val="tx1"/>
                  </a:solidFill>
                  <a:effectLst/>
                  <a:uLnTx/>
                  <a:uFillTx/>
                  <a:latin typeface="+mj-lt"/>
                  <a:ea typeface="Segoe UI" pitchFamily="34" charset="0"/>
                  <a:cs typeface="Segoe UI" pitchFamily="34" charset="0"/>
                </a:rPr>
                <a:t>even under failures</a:t>
              </a:r>
            </a:p>
          </p:txBody>
        </p:sp>
        <p:sp>
          <p:nvSpPr>
            <p:cNvPr id="97" name="Rectangle 96"/>
            <p:cNvSpPr/>
            <p:nvPr/>
          </p:nvSpPr>
          <p:spPr bwMode="auto">
            <a:xfrm>
              <a:off x="6448926" y="1362290"/>
              <a:ext cx="5205970" cy="3710224"/>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50939"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98" name="TextBox 97"/>
            <p:cNvSpPr txBox="1"/>
            <p:nvPr/>
          </p:nvSpPr>
          <p:spPr>
            <a:xfrm>
              <a:off x="8229158" y="1893822"/>
              <a:ext cx="1454270" cy="574842"/>
            </a:xfrm>
            <a:prstGeom prst="roundRect">
              <a:avLst/>
            </a:prstGeom>
            <a:solidFill>
              <a:schemeClr val="bg1"/>
            </a:solidFill>
            <a:ln>
              <a:solidFill>
                <a:schemeClr val="bg1"/>
              </a:solidFill>
            </a:ln>
          </p:spPr>
          <p:txBody>
            <a:bodyPr wrap="none" lIns="91427" tIns="45713" rIns="91427" bIns="45713" rtlCol="0" anchor="ctr">
              <a:noAutofit/>
            </a:bodyPr>
            <a:lstStyle/>
            <a:p>
              <a:pPr marL="0" marR="0" lvl="0" indent="0" algn="ctr" defTabSz="93251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chemeClr val="tx1">
                      <a:lumMod val="75000"/>
                      <a:lumOff val="25000"/>
                    </a:schemeClr>
                  </a:solidFill>
                  <a:effectLst/>
                  <a:uLnTx/>
                  <a:uFillTx/>
                </a:rPr>
                <a:t>Replica 1</a:t>
              </a:r>
            </a:p>
          </p:txBody>
        </p:sp>
        <p:sp>
          <p:nvSpPr>
            <p:cNvPr id="99" name="TextBox 98"/>
            <p:cNvSpPr txBox="1"/>
            <p:nvPr/>
          </p:nvSpPr>
          <p:spPr>
            <a:xfrm>
              <a:off x="6711205" y="4190875"/>
              <a:ext cx="1419198" cy="589334"/>
            </a:xfrm>
            <a:prstGeom prst="roundRect">
              <a:avLst/>
            </a:prstGeom>
            <a:solidFill>
              <a:schemeClr val="bg1"/>
            </a:solidFill>
          </p:spPr>
          <p:txBody>
            <a:bodyPr wrap="none" lIns="91427" tIns="45713" rIns="91427" bIns="45713" rtlCol="0" anchor="ctr">
              <a:noAutofit/>
            </a:bodyPr>
            <a:lstStyle/>
            <a:p>
              <a:pPr marL="0" marR="0" lvl="0" indent="0" algn="ctr" defTabSz="93251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chemeClr val="tx1">
                      <a:lumMod val="75000"/>
                      <a:lumOff val="25000"/>
                    </a:schemeClr>
                  </a:solidFill>
                  <a:effectLst/>
                  <a:uLnTx/>
                  <a:uFillTx/>
                </a:rPr>
                <a:t>Replica 2</a:t>
              </a:r>
            </a:p>
          </p:txBody>
        </p:sp>
        <p:sp>
          <p:nvSpPr>
            <p:cNvPr id="103" name="TextBox 102"/>
            <p:cNvSpPr txBox="1"/>
            <p:nvPr/>
          </p:nvSpPr>
          <p:spPr>
            <a:xfrm>
              <a:off x="9971274" y="4190876"/>
              <a:ext cx="1314582" cy="589333"/>
            </a:xfrm>
            <a:prstGeom prst="roundRect">
              <a:avLst/>
            </a:prstGeom>
            <a:solidFill>
              <a:schemeClr val="bg1"/>
            </a:solidFill>
          </p:spPr>
          <p:txBody>
            <a:bodyPr wrap="none" lIns="91427" tIns="45713" rIns="91427" bIns="45713" rtlCol="0" anchor="ctr">
              <a:noAutofit/>
            </a:bodyPr>
            <a:lstStyle/>
            <a:p>
              <a:pPr marL="0" marR="0" lvl="0" indent="0" algn="ctr" defTabSz="93251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chemeClr val="tx1">
                      <a:lumMod val="75000"/>
                      <a:lumOff val="25000"/>
                    </a:schemeClr>
                  </a:solidFill>
                  <a:effectLst/>
                  <a:uLnTx/>
                  <a:uFillTx/>
                </a:rPr>
                <a:t>Replica 3</a:t>
              </a:r>
            </a:p>
          </p:txBody>
        </p:sp>
        <p:sp>
          <p:nvSpPr>
            <p:cNvPr id="104" name="TextBox 103"/>
            <p:cNvSpPr txBox="1"/>
            <p:nvPr/>
          </p:nvSpPr>
          <p:spPr>
            <a:xfrm>
              <a:off x="10136854" y="2424960"/>
              <a:ext cx="1411401" cy="488935"/>
            </a:xfrm>
            <a:prstGeom prst="rect">
              <a:avLst/>
            </a:prstGeom>
            <a:noFill/>
          </p:spPr>
          <p:txBody>
            <a:bodyPr wrap="none" lIns="0" tIns="0" rIns="0" bIns="0" rtlCol="0" anchor="ctr">
              <a:spAutoFit/>
            </a:bodyPr>
            <a:lstStyle/>
            <a:p>
              <a:pPr marL="0" marR="0" lvl="0" indent="0" algn="ctr" defTabSz="932510" eaLnBrk="1" fontAlgn="auto" latinLnBrk="0" hangingPunct="1">
                <a:lnSpc>
                  <a:spcPct val="90000"/>
                </a:lnSpc>
                <a:spcBef>
                  <a:spcPts val="0"/>
                </a:spcBef>
                <a:spcAft>
                  <a:spcPts val="612"/>
                </a:spcAft>
                <a:buClrTx/>
                <a:buSzTx/>
                <a:buFontTx/>
                <a:buNone/>
                <a:tabLst/>
                <a:defRPr/>
              </a:pPr>
              <a:r>
                <a:rPr kumimoji="0" lang="en-US" sz="1800" b="0" i="0" u="none" strike="noStrike" kern="0" cap="none" spc="0" normalizeH="0" baseline="0" noProof="0" dirty="0">
                  <a:ln>
                    <a:noFill/>
                  </a:ln>
                  <a:solidFill>
                    <a:schemeClr val="bg1"/>
                  </a:solidFill>
                  <a:effectLst/>
                  <a:uLnTx/>
                  <a:uFillTx/>
                </a:rPr>
                <a:t>Fault/upgrade</a:t>
              </a:r>
              <a:br>
                <a:rPr kumimoji="0" lang="en-US" sz="1800" b="0" i="0" u="none" strike="noStrike" kern="0" cap="none" spc="0" normalizeH="0" baseline="0" noProof="0" dirty="0">
                  <a:ln>
                    <a:noFill/>
                  </a:ln>
                  <a:solidFill>
                    <a:schemeClr val="bg1"/>
                  </a:solidFill>
                  <a:effectLst/>
                  <a:uLnTx/>
                  <a:uFillTx/>
                </a:rPr>
              </a:br>
              <a:r>
                <a:rPr kumimoji="0" lang="en-US" sz="1800" b="0" i="0" u="none" strike="noStrike" kern="0" cap="none" spc="0" normalizeH="0" baseline="0" noProof="0" dirty="0">
                  <a:ln>
                    <a:noFill/>
                  </a:ln>
                  <a:solidFill>
                    <a:schemeClr val="bg1"/>
                  </a:solidFill>
                  <a:effectLst/>
                  <a:uLnTx/>
                  <a:uFillTx/>
                </a:rPr>
                <a:t>domains</a:t>
              </a:r>
            </a:p>
          </p:txBody>
        </p:sp>
        <p:cxnSp>
          <p:nvCxnSpPr>
            <p:cNvPr id="105" name="Straight Arrow Connector 104"/>
            <p:cNvCxnSpPr/>
            <p:nvPr/>
          </p:nvCxnSpPr>
          <p:spPr>
            <a:xfrm flipH="1" flipV="1">
              <a:off x="10569422" y="1988834"/>
              <a:ext cx="273132" cy="398115"/>
            </a:xfrm>
            <a:prstGeom prst="straightConnector1">
              <a:avLst/>
            </a:prstGeom>
            <a:ln w="28575">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H="1">
              <a:off x="10604665" y="2933205"/>
              <a:ext cx="273132" cy="368135"/>
            </a:xfrm>
            <a:prstGeom prst="straightConnector1">
              <a:avLst/>
            </a:prstGeom>
            <a:ln w="28575">
              <a:solidFill>
                <a:schemeClr val="bg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236807" y="1362290"/>
              <a:ext cx="710758" cy="531532"/>
              <a:chOff x="8236807" y="1362290"/>
              <a:chExt cx="710758" cy="531532"/>
            </a:xfrm>
          </p:grpSpPr>
          <p:cxnSp>
            <p:nvCxnSpPr>
              <p:cNvPr id="117" name="Straight Arrow Connector 116"/>
              <p:cNvCxnSpPr/>
              <p:nvPr/>
            </p:nvCxnSpPr>
            <p:spPr>
              <a:xfrm>
                <a:off x="8947565" y="1362290"/>
                <a:ext cx="0" cy="531532"/>
              </a:xfrm>
              <a:prstGeom prst="straightConnector1">
                <a:avLst/>
              </a:prstGeom>
              <a:ln w="28575">
                <a:solidFill>
                  <a:schemeClr val="bg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8236807" y="1566707"/>
                <a:ext cx="600395" cy="271631"/>
              </a:xfrm>
              <a:prstGeom prst="rect">
                <a:avLst/>
              </a:prstGeom>
              <a:noFill/>
            </p:spPr>
            <p:txBody>
              <a:bodyPr wrap="none" lIns="0" tIns="0" rIns="0" bIns="0" rtlCol="0">
                <a:spAutoFit/>
              </a:bodyPr>
              <a:lstStyle/>
              <a:p>
                <a:pPr marL="0" marR="0" lvl="0" indent="0" defTabSz="93251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chemeClr val="bg1"/>
                    </a:solidFill>
                    <a:effectLst/>
                    <a:uLnTx/>
                    <a:uFillTx/>
                  </a:rPr>
                  <a:t>Write</a:t>
                </a:r>
              </a:p>
            </p:txBody>
          </p:sp>
        </p:grpSp>
        <p:grpSp>
          <p:nvGrpSpPr>
            <p:cNvPr id="10" name="Group 9"/>
            <p:cNvGrpSpPr/>
            <p:nvPr/>
          </p:nvGrpSpPr>
          <p:grpSpPr>
            <a:xfrm>
              <a:off x="7420804" y="2468664"/>
              <a:ext cx="3207761" cy="1722212"/>
              <a:chOff x="7420804" y="2468664"/>
              <a:chExt cx="3207761" cy="1722212"/>
            </a:xfrm>
          </p:grpSpPr>
          <p:cxnSp>
            <p:nvCxnSpPr>
              <p:cNvPr id="113" name="Straight Arrow Connector 112"/>
              <p:cNvCxnSpPr>
                <a:stCxn id="98" idx="2"/>
                <a:endCxn id="103" idx="0"/>
              </p:cNvCxnSpPr>
              <p:nvPr/>
            </p:nvCxnSpPr>
            <p:spPr>
              <a:xfrm>
                <a:off x="8956293" y="2468664"/>
                <a:ext cx="1672272" cy="1722212"/>
              </a:xfrm>
              <a:prstGeom prst="straightConnector1">
                <a:avLst/>
              </a:prstGeom>
              <a:ln w="28575">
                <a:solidFill>
                  <a:schemeClr val="bg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98" idx="2"/>
                <a:endCxn id="99" idx="0"/>
              </p:cNvCxnSpPr>
              <p:nvPr/>
            </p:nvCxnSpPr>
            <p:spPr>
              <a:xfrm flipH="1">
                <a:off x="7420804" y="2468664"/>
                <a:ext cx="1535489" cy="1722211"/>
              </a:xfrm>
              <a:prstGeom prst="straightConnector1">
                <a:avLst/>
              </a:prstGeom>
              <a:ln w="28575">
                <a:solidFill>
                  <a:schemeClr val="bg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rot="18703293">
                <a:off x="7688336" y="3281482"/>
                <a:ext cx="1233971" cy="271592"/>
              </a:xfrm>
              <a:prstGeom prst="rect">
                <a:avLst/>
              </a:prstGeom>
              <a:noFill/>
            </p:spPr>
            <p:txBody>
              <a:bodyPr wrap="none" lIns="0" tIns="0" rIns="0" bIns="0" rtlCol="0" anchor="ctr">
                <a:spAutoFit/>
              </a:bodyPr>
              <a:lstStyle/>
              <a:p>
                <a:pPr marL="0" marR="0" lvl="0" indent="0" algn="ctr" defTabSz="93251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chemeClr val="bg1"/>
                    </a:solidFill>
                    <a:effectLst/>
                    <a:uLnTx/>
                    <a:uFillTx/>
                  </a:rPr>
                  <a:t>Replication</a:t>
                </a:r>
              </a:p>
            </p:txBody>
          </p:sp>
          <p:sp>
            <p:nvSpPr>
              <p:cNvPr id="116" name="TextBox 115"/>
              <p:cNvSpPr txBox="1"/>
              <p:nvPr/>
            </p:nvSpPr>
            <p:spPr>
              <a:xfrm rot="2712522">
                <a:off x="9110393" y="3341020"/>
                <a:ext cx="1233971" cy="271592"/>
              </a:xfrm>
              <a:prstGeom prst="rect">
                <a:avLst/>
              </a:prstGeom>
              <a:noFill/>
            </p:spPr>
            <p:txBody>
              <a:bodyPr wrap="none" lIns="0" tIns="0" rIns="0" bIns="0" rtlCol="0" anchor="ctr">
                <a:spAutoFit/>
              </a:bodyPr>
              <a:lstStyle/>
              <a:p>
                <a:pPr marL="0" marR="0" lvl="0" indent="0" algn="ctr" defTabSz="93251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chemeClr val="bg1"/>
                    </a:solidFill>
                    <a:effectLst/>
                    <a:uLnTx/>
                    <a:uFillTx/>
                  </a:rPr>
                  <a:t>Replication</a:t>
                </a:r>
              </a:p>
            </p:txBody>
          </p:sp>
        </p:grpSp>
        <p:grpSp>
          <p:nvGrpSpPr>
            <p:cNvPr id="13" name="Group 12"/>
            <p:cNvGrpSpPr/>
            <p:nvPr/>
          </p:nvGrpSpPr>
          <p:grpSpPr>
            <a:xfrm>
              <a:off x="9110497" y="1376836"/>
              <a:ext cx="966475" cy="531532"/>
              <a:chOff x="9110497" y="1376836"/>
              <a:chExt cx="966475" cy="531532"/>
            </a:xfrm>
          </p:grpSpPr>
          <p:cxnSp>
            <p:nvCxnSpPr>
              <p:cNvPr id="111" name="Straight Arrow Connector 110"/>
              <p:cNvCxnSpPr/>
              <p:nvPr/>
            </p:nvCxnSpPr>
            <p:spPr>
              <a:xfrm flipV="1">
                <a:off x="9110497" y="1376836"/>
                <a:ext cx="0" cy="531532"/>
              </a:xfrm>
              <a:prstGeom prst="straightConnector1">
                <a:avLst/>
              </a:prstGeom>
              <a:ln w="28575">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9193668" y="1566707"/>
                <a:ext cx="883304" cy="271631"/>
              </a:xfrm>
              <a:prstGeom prst="rect">
                <a:avLst/>
              </a:prstGeom>
              <a:noFill/>
            </p:spPr>
            <p:txBody>
              <a:bodyPr wrap="none" lIns="0" tIns="0" rIns="0" bIns="0" rtlCol="0">
                <a:spAutoFit/>
              </a:bodyPr>
              <a:lstStyle/>
              <a:p>
                <a:pPr marL="0" marR="0" lvl="0" indent="0" defTabSz="93251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chemeClr val="bg1"/>
                    </a:solidFill>
                    <a:effectLst/>
                    <a:uLnTx/>
                    <a:uFillTx/>
                  </a:rPr>
                  <a:t>Commit</a:t>
                </a:r>
              </a:p>
            </p:txBody>
          </p:sp>
        </p:grpSp>
      </p:grpSp>
    </p:spTree>
    <p:extLst>
      <p:ext uri="{BB962C8B-B14F-4D97-AF65-F5344CB8AC3E}">
        <p14:creationId xmlns:p14="http://schemas.microsoft.com/office/powerpoint/2010/main" val="21081844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1250"/>
                                        <p:tgtEl>
                                          <p:spTgt spid="12">
                                            <p:txEl>
                                              <p:pRg st="0" end="0"/>
                                            </p:txEl>
                                          </p:spTgt>
                                        </p:tgtEl>
                                      </p:cBhvr>
                                    </p:animEffect>
                                  </p:childTnLst>
                                </p:cTn>
                              </p:par>
                            </p:childTnLst>
                          </p:cTn>
                        </p:par>
                        <p:par>
                          <p:cTn id="8" fill="hold">
                            <p:stCondLst>
                              <p:cond delay="1250"/>
                            </p:stCondLst>
                            <p:childTnLst>
                              <p:par>
                                <p:cTn id="9" presetID="22" presetClass="entr" presetSubtype="8"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wipe(left)">
                                      <p:cBhvr>
                                        <p:cTn id="11" dur="1000"/>
                                        <p:tgtEl>
                                          <p:spTgt spid="12">
                                            <p:txEl>
                                              <p:pRg st="1" end="1"/>
                                            </p:txEl>
                                          </p:spTgt>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wipe(left)">
                                      <p:cBhvr>
                                        <p:cTn id="15" dur="1000"/>
                                        <p:tgtEl>
                                          <p:spTgt spid="12">
                                            <p:txEl>
                                              <p:pRg st="2" end="2"/>
                                            </p:txEl>
                                          </p:spTgt>
                                        </p:tgtEl>
                                      </p:cBhvr>
                                    </p:animEffect>
                                  </p:childTnLst>
                                </p:cTn>
                              </p:par>
                            </p:childTnLst>
                          </p:cTn>
                        </p:par>
                        <p:par>
                          <p:cTn id="16" fill="hold">
                            <p:stCondLst>
                              <p:cond delay="3250"/>
                            </p:stCondLst>
                            <p:childTnLst>
                              <p:par>
                                <p:cTn id="17" presetID="22" presetClass="entr" presetSubtype="8" fill="hold" nodeType="after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Effect transition="in" filter="wipe(left)">
                                      <p:cBhvr>
                                        <p:cTn id="19" dur="750"/>
                                        <p:tgtEl>
                                          <p:spTgt spid="12">
                                            <p:txEl>
                                              <p:pRg st="3" end="3"/>
                                            </p:txEl>
                                          </p:spTgt>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Effect transition="in" filter="wipe(left)">
                                      <p:cBhvr>
                                        <p:cTn id="23" dur="500"/>
                                        <p:tgtEl>
                                          <p:spTgt spid="12">
                                            <p:txEl>
                                              <p:pRg st="4" end="4"/>
                                            </p:txEl>
                                          </p:spTgt>
                                        </p:tgtEl>
                                      </p:cBhvr>
                                    </p:animEffect>
                                  </p:childTnLst>
                                </p:cTn>
                              </p:par>
                            </p:childTnLst>
                          </p:cTn>
                        </p:par>
                        <p:par>
                          <p:cTn id="24" fill="hold">
                            <p:stCondLst>
                              <p:cond delay="4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8229600" cy="2179058"/>
          </a:xfrm>
        </p:spPr>
        <p:txBody>
          <a:bodyPr/>
          <a:lstStyle/>
          <a:p>
            <a:r>
              <a:rPr lang="en-US" dirty="0"/>
              <a:t>Data Ingestion: </a:t>
            </a:r>
            <a:br>
              <a:rPr lang="en-US" dirty="0"/>
            </a:br>
            <a:r>
              <a:rPr lang="en-US" dirty="0"/>
              <a:t>how to</a:t>
            </a:r>
          </a:p>
        </p:txBody>
      </p:sp>
    </p:spTree>
    <p:extLst>
      <p:ext uri="{BB962C8B-B14F-4D97-AF65-F5344CB8AC3E}">
        <p14:creationId xmlns:p14="http://schemas.microsoft.com/office/powerpoint/2010/main" val="4430612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7688" y="295275"/>
            <a:ext cx="11888787" cy="917575"/>
          </a:xfrm>
        </p:spPr>
        <p:txBody>
          <a:bodyPr/>
          <a:lstStyle/>
          <a:p>
            <a:r>
              <a:rPr lang="en-US" dirty="0">
                <a:solidFill>
                  <a:schemeClr val="tx1"/>
                </a:solidFill>
              </a:rPr>
              <a:t>ADLS: Tools for data ingestion</a:t>
            </a:r>
          </a:p>
        </p:txBody>
      </p:sp>
      <p:sp>
        <p:nvSpPr>
          <p:cNvPr id="4" name="Rectangle 3"/>
          <p:cNvSpPr/>
          <p:nvPr/>
        </p:nvSpPr>
        <p:spPr bwMode="auto">
          <a:xfrm>
            <a:off x="1592674" y="2348645"/>
            <a:ext cx="2133298" cy="1219027"/>
          </a:xfrm>
          <a:prstGeom prst="rect">
            <a:avLst/>
          </a:prstGeom>
          <a:solidFill>
            <a:schemeClr val="accent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Data on your desktop</a:t>
            </a:r>
          </a:p>
        </p:txBody>
      </p:sp>
      <p:sp>
        <p:nvSpPr>
          <p:cNvPr id="6" name="Rectangle 5"/>
          <p:cNvSpPr/>
          <p:nvPr/>
        </p:nvSpPr>
        <p:spPr bwMode="auto">
          <a:xfrm>
            <a:off x="1582865" y="5326062"/>
            <a:ext cx="2133298" cy="1219027"/>
          </a:xfrm>
          <a:prstGeom prst="rect">
            <a:avLst/>
          </a:prstGeom>
          <a:solidFill>
            <a:schemeClr val="accent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rPr>
              <a:t>Data located in other stores</a:t>
            </a:r>
          </a:p>
        </p:txBody>
      </p:sp>
      <p:sp>
        <p:nvSpPr>
          <p:cNvPr id="7" name="Rectangle 6"/>
          <p:cNvSpPr/>
          <p:nvPr/>
        </p:nvSpPr>
        <p:spPr bwMode="auto">
          <a:xfrm>
            <a:off x="5105189" y="1135062"/>
            <a:ext cx="1673375" cy="70742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Azure Portal</a:t>
            </a:r>
          </a:p>
        </p:txBody>
      </p:sp>
      <p:sp>
        <p:nvSpPr>
          <p:cNvPr id="8" name="Rectangle 7"/>
          <p:cNvSpPr/>
          <p:nvPr/>
        </p:nvSpPr>
        <p:spPr bwMode="auto">
          <a:xfrm>
            <a:off x="5097781" y="2110738"/>
            <a:ext cx="1676891" cy="7091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PowerShell</a:t>
            </a:r>
          </a:p>
        </p:txBody>
      </p:sp>
      <p:sp>
        <p:nvSpPr>
          <p:cNvPr id="9" name="Rectangle 8"/>
          <p:cNvSpPr/>
          <p:nvPr/>
        </p:nvSpPr>
        <p:spPr bwMode="auto">
          <a:xfrm>
            <a:off x="5101098" y="3182166"/>
            <a:ext cx="1673374" cy="70871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ADL Tools for Visual Studio</a:t>
            </a:r>
          </a:p>
        </p:txBody>
      </p:sp>
      <p:sp>
        <p:nvSpPr>
          <p:cNvPr id="10" name="Rectangle 9"/>
          <p:cNvSpPr/>
          <p:nvPr/>
        </p:nvSpPr>
        <p:spPr bwMode="auto">
          <a:xfrm>
            <a:off x="5101098" y="5760574"/>
            <a:ext cx="1650371" cy="504856"/>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err="1">
                <a:ln>
                  <a:noFill/>
                </a:ln>
                <a:gradFill>
                  <a:gsLst>
                    <a:gs pos="0">
                      <a:srgbClr val="FFFFFF"/>
                    </a:gs>
                    <a:gs pos="100000">
                      <a:srgbClr val="FFFFFF"/>
                    </a:gs>
                  </a:gsLst>
                  <a:lin ang="5400000" scaled="0"/>
                </a:gradFill>
                <a:effectLst/>
                <a:uLnTx/>
                <a:uFillTx/>
              </a:rPr>
              <a:t>AdlCopy</a:t>
            </a: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2" name="Rectangle 11"/>
          <p:cNvSpPr/>
          <p:nvPr/>
        </p:nvSpPr>
        <p:spPr bwMode="auto">
          <a:xfrm>
            <a:off x="7911287" y="1135062"/>
            <a:ext cx="2977240" cy="723890"/>
          </a:xfrm>
          <a:prstGeom prst="rect">
            <a:avLst/>
          </a:prstGeom>
          <a:solidFill>
            <a:schemeClr val="accent4">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Easy to use</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Good for small amount of data</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Analyzing data using Portal</a:t>
            </a:r>
          </a:p>
        </p:txBody>
      </p:sp>
      <p:sp>
        <p:nvSpPr>
          <p:cNvPr id="16" name="Rectangle 15"/>
          <p:cNvSpPr/>
          <p:nvPr/>
        </p:nvSpPr>
        <p:spPr bwMode="auto">
          <a:xfrm>
            <a:off x="7913974" y="2005001"/>
            <a:ext cx="2967279" cy="920257"/>
          </a:xfrm>
          <a:prstGeom prst="rect">
            <a:avLst/>
          </a:prstGeom>
          <a:solidFill>
            <a:schemeClr val="accent4">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Upload file and folders</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Control parallelism</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Control format of upload</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Need to use other services</a:t>
            </a:r>
          </a:p>
        </p:txBody>
      </p:sp>
      <p:sp>
        <p:nvSpPr>
          <p:cNvPr id="17" name="Rectangle 16"/>
          <p:cNvSpPr/>
          <p:nvPr/>
        </p:nvSpPr>
        <p:spPr bwMode="auto">
          <a:xfrm>
            <a:off x="7911287" y="3083507"/>
            <a:ext cx="2967278" cy="897775"/>
          </a:xfrm>
          <a:prstGeom prst="rect">
            <a:avLst/>
          </a:prstGeom>
          <a:solidFill>
            <a:schemeClr val="accent4">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Integrated experience</a:t>
            </a:r>
          </a:p>
          <a:p>
            <a:pPr marL="0" marR="0" lvl="1"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Drag-and-drop</a:t>
            </a:r>
          </a:p>
          <a:p>
            <a:pPr marL="0" marR="0" lvl="1"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Programmatic</a:t>
            </a:r>
          </a:p>
          <a:p>
            <a:pPr marL="0" marR="0" lvl="1"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Analytics</a:t>
            </a:r>
          </a:p>
        </p:txBody>
      </p:sp>
      <p:sp>
        <p:nvSpPr>
          <p:cNvPr id="18" name="Rectangle 17"/>
          <p:cNvSpPr/>
          <p:nvPr/>
        </p:nvSpPr>
        <p:spPr bwMode="auto">
          <a:xfrm>
            <a:off x="7935800" y="5707148"/>
            <a:ext cx="2952728" cy="609514"/>
          </a:xfrm>
          <a:prstGeom prst="rect">
            <a:avLst/>
          </a:prstGeom>
          <a:solidFill>
            <a:schemeClr val="accent4">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Copy data easily from Azure Storage at least cost</a:t>
            </a:r>
          </a:p>
        </p:txBody>
      </p:sp>
      <p:sp>
        <p:nvSpPr>
          <p:cNvPr id="19" name="Rectangle 18"/>
          <p:cNvSpPr/>
          <p:nvPr/>
        </p:nvSpPr>
        <p:spPr bwMode="auto">
          <a:xfrm>
            <a:off x="5097782" y="4179929"/>
            <a:ext cx="1673375" cy="584190"/>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CLI</a:t>
            </a:r>
          </a:p>
        </p:txBody>
      </p:sp>
      <p:sp>
        <p:nvSpPr>
          <p:cNvPr id="20" name="Rectangle 19"/>
          <p:cNvSpPr/>
          <p:nvPr/>
        </p:nvSpPr>
        <p:spPr bwMode="auto">
          <a:xfrm>
            <a:off x="7911287" y="4168584"/>
            <a:ext cx="2965162" cy="593018"/>
          </a:xfrm>
          <a:prstGeom prst="rect">
            <a:avLst/>
          </a:prstGeom>
          <a:solidFill>
            <a:schemeClr val="accent4">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Linux, Mac</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Most features of PowerShell</a:t>
            </a:r>
          </a:p>
        </p:txBody>
      </p:sp>
      <p:sp>
        <p:nvSpPr>
          <p:cNvPr id="22" name="Rectangle 21"/>
          <p:cNvSpPr/>
          <p:nvPr/>
        </p:nvSpPr>
        <p:spPr bwMode="auto">
          <a:xfrm>
            <a:off x="5128193" y="6387309"/>
            <a:ext cx="1650371" cy="5389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OSS tools on HDI</a:t>
            </a:r>
          </a:p>
        </p:txBody>
      </p:sp>
      <p:sp>
        <p:nvSpPr>
          <p:cNvPr id="23" name="Rectangle 22"/>
          <p:cNvSpPr/>
          <p:nvPr/>
        </p:nvSpPr>
        <p:spPr bwMode="auto">
          <a:xfrm>
            <a:off x="7928525" y="6316748"/>
            <a:ext cx="2967278" cy="609514"/>
          </a:xfrm>
          <a:prstGeom prst="rect">
            <a:avLst/>
          </a:prstGeom>
          <a:solidFill>
            <a:schemeClr val="accent4">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err="1">
                <a:ln>
                  <a:noFill/>
                </a:ln>
                <a:gradFill>
                  <a:gsLst>
                    <a:gs pos="0">
                      <a:srgbClr val="FFFFFF"/>
                    </a:gs>
                    <a:gs pos="100000">
                      <a:srgbClr val="FFFFFF"/>
                    </a:gs>
                  </a:gsLst>
                  <a:lin ang="5400000" scaled="0"/>
                </a:gradFill>
                <a:effectLst/>
                <a:uLnTx/>
                <a:uFillTx/>
              </a:rPr>
              <a:t>Distcp</a:t>
            </a: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 </a:t>
            </a:r>
            <a:r>
              <a:rPr kumimoji="0" lang="en-US" sz="1360" b="0" i="0" u="none" strike="noStrike" kern="0" cap="none" spc="0" normalizeH="0" baseline="0" noProof="0" dirty="0" err="1">
                <a:ln>
                  <a:noFill/>
                </a:ln>
                <a:gradFill>
                  <a:gsLst>
                    <a:gs pos="0">
                      <a:srgbClr val="FFFFFF"/>
                    </a:gs>
                    <a:gs pos="100000">
                      <a:srgbClr val="FFFFFF"/>
                    </a:gs>
                  </a:gsLst>
                  <a:lin ang="5400000" scaled="0"/>
                </a:gradFill>
                <a:effectLst/>
                <a:uLnTx/>
                <a:uFillTx/>
              </a:rPr>
              <a:t>Sqoop</a:t>
            </a: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 on HDI cluster</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If analyzing data using HDInsight</a:t>
            </a:r>
          </a:p>
        </p:txBody>
      </p:sp>
      <p:sp>
        <p:nvSpPr>
          <p:cNvPr id="24" name="Right Brace 23"/>
          <p:cNvSpPr/>
          <p:nvPr/>
        </p:nvSpPr>
        <p:spPr>
          <a:xfrm rot="10800000">
            <a:off x="4211128" y="5097461"/>
            <a:ext cx="457134" cy="1727223"/>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Right Brace 24"/>
          <p:cNvSpPr/>
          <p:nvPr/>
        </p:nvSpPr>
        <p:spPr>
          <a:xfrm rot="10800000">
            <a:off x="4202782" y="1174653"/>
            <a:ext cx="457134" cy="3579304"/>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p:cNvCxnSpPr>
            <a:stCxn id="7" idx="3"/>
            <a:endCxn id="12" idx="1"/>
          </p:cNvCxnSpPr>
          <p:nvPr/>
        </p:nvCxnSpPr>
        <p:spPr>
          <a:xfrm>
            <a:off x="6778564" y="1488773"/>
            <a:ext cx="1132723" cy="82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3"/>
            <a:endCxn id="16" idx="1"/>
          </p:cNvCxnSpPr>
          <p:nvPr/>
        </p:nvCxnSpPr>
        <p:spPr>
          <a:xfrm flipV="1">
            <a:off x="6774673" y="2465129"/>
            <a:ext cx="1139302" cy="1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9" idx="3"/>
            <a:endCxn id="17" idx="1"/>
          </p:cNvCxnSpPr>
          <p:nvPr/>
        </p:nvCxnSpPr>
        <p:spPr>
          <a:xfrm flipV="1">
            <a:off x="6774472" y="3532395"/>
            <a:ext cx="1136816" cy="412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9" idx="3"/>
            <a:endCxn id="20" idx="1"/>
          </p:cNvCxnSpPr>
          <p:nvPr/>
        </p:nvCxnSpPr>
        <p:spPr>
          <a:xfrm flipV="1">
            <a:off x="6771156" y="4465093"/>
            <a:ext cx="1140131" cy="69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0" idx="3"/>
            <a:endCxn id="18" idx="1"/>
          </p:cNvCxnSpPr>
          <p:nvPr/>
        </p:nvCxnSpPr>
        <p:spPr>
          <a:xfrm flipV="1">
            <a:off x="6751469" y="6011905"/>
            <a:ext cx="1184331" cy="10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3" idx="1"/>
          </p:cNvCxnSpPr>
          <p:nvPr/>
        </p:nvCxnSpPr>
        <p:spPr>
          <a:xfrm flipV="1">
            <a:off x="6778564" y="6621505"/>
            <a:ext cx="1149961" cy="352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auto">
          <a:xfrm>
            <a:off x="5079007" y="5097462"/>
            <a:ext cx="1650371" cy="504856"/>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rPr>
              <a:t>Azure Data Factory</a:t>
            </a:r>
          </a:p>
        </p:txBody>
      </p:sp>
      <p:sp>
        <p:nvSpPr>
          <p:cNvPr id="28" name="Rectangle 27"/>
          <p:cNvSpPr/>
          <p:nvPr/>
        </p:nvSpPr>
        <p:spPr bwMode="auto">
          <a:xfrm>
            <a:off x="7913709" y="5021262"/>
            <a:ext cx="2952728" cy="609514"/>
          </a:xfrm>
          <a:prstGeom prst="rect">
            <a:avLst/>
          </a:prstGeom>
          <a:solidFill>
            <a:schemeClr val="accent4">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gradFill>
                  <a:gsLst>
                    <a:gs pos="0">
                      <a:srgbClr val="FFFFFF"/>
                    </a:gs>
                    <a:gs pos="100000">
                      <a:srgbClr val="FFFFFF"/>
                    </a:gs>
                  </a:gsLst>
                  <a:lin ang="5400000" scaled="0"/>
                </a:gradFill>
                <a:effectLst/>
                <a:uLnTx/>
                <a:uFillTx/>
              </a:rPr>
              <a:t>Copy Wizard for intuitive one-time copy from multiple sources </a:t>
            </a:r>
          </a:p>
        </p:txBody>
      </p:sp>
      <p:cxnSp>
        <p:nvCxnSpPr>
          <p:cNvPr id="30" name="Straight Connector 29"/>
          <p:cNvCxnSpPr>
            <a:stCxn id="26" idx="3"/>
            <a:endCxn id="28" idx="1"/>
          </p:cNvCxnSpPr>
          <p:nvPr/>
        </p:nvCxnSpPr>
        <p:spPr>
          <a:xfrm flipV="1">
            <a:off x="6729378" y="5326019"/>
            <a:ext cx="1184331" cy="2387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831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500"/>
                                        <p:tgtEl>
                                          <p:spTgt spid="1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500"/>
                                        <p:tgtEl>
                                          <p:spTgt spid="2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500"/>
                                        <p:tgtEl>
                                          <p:spTgt spid="3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fade">
                                      <p:cBhvr>
                                        <p:cTn id="96" dur="500"/>
                                        <p:tgtEl>
                                          <p:spTgt spid="2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500"/>
                                        <p:tgtEl>
                                          <p:spTgt spid="3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2" grpId="0" animBg="1"/>
      <p:bldP spid="16" grpId="0" animBg="1"/>
      <p:bldP spid="17" grpId="0" animBg="1"/>
      <p:bldP spid="18" grpId="0" animBg="1"/>
      <p:bldP spid="19" grpId="0" animBg="1"/>
      <p:bldP spid="20" grpId="0" animBg="1"/>
      <p:bldP spid="22" grpId="0" animBg="1"/>
      <p:bldP spid="23" grpId="0" animBg="1"/>
      <p:bldP spid="24" grpId="0" animBg="1"/>
      <p:bldP spid="25" grpId="0" animBg="1"/>
      <p:bldP spid="26" grpId="0" animBg="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solidFill>
                  <a:schemeClr val="tx1"/>
                </a:solidFill>
              </a:rPr>
              <a:t>ADLS: Ingress</a:t>
            </a:r>
          </a:p>
        </p:txBody>
      </p:sp>
      <p:sp>
        <p:nvSpPr>
          <p:cNvPr id="54" name="Rectangle 53"/>
          <p:cNvSpPr/>
          <p:nvPr/>
        </p:nvSpPr>
        <p:spPr>
          <a:xfrm>
            <a:off x="443379" y="1490261"/>
            <a:ext cx="11549081" cy="4978438"/>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6634" rIns="0" bIns="46634" numCol="1" rtlCol="0" anchor="ctr" anchorCtr="0" compatLnSpc="1">
            <a:prstTxWarp prst="textNoShape">
              <a:avLst/>
            </a:prstTxWarp>
          </a:bodyPr>
          <a:lstStyle/>
          <a:p>
            <a:pPr marL="0" marR="0" lvl="0" indent="0" algn="ctr" defTabSz="932346"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443380" y="1196665"/>
            <a:ext cx="11549081" cy="376684"/>
          </a:xfrm>
          <a:prstGeom prst="rect">
            <a:avLst/>
          </a:prstGeom>
          <a:solidFill>
            <a:schemeClr val="accent1"/>
          </a:solidFill>
        </p:spPr>
        <p:txBody>
          <a:bodyPr wrap="square" lIns="93269" tIns="46634" rIns="93269" bIns="46634">
            <a:noAutofit/>
          </a:bodyPr>
          <a:lstStyle/>
          <a:p>
            <a:pPr marL="0" marR="0" lvl="0" indent="0" algn="ctr" defTabSz="932688" eaLnBrk="1" fontAlgn="auto" latinLnBrk="0" hangingPunct="1">
              <a:lnSpc>
                <a:spcPct val="100000"/>
              </a:lnSpc>
              <a:spcBef>
                <a:spcPts val="612"/>
              </a:spcBef>
              <a:spcAft>
                <a:spcPts val="612"/>
              </a:spcAft>
              <a:buClrTx/>
              <a:buSzTx/>
              <a:buFontTx/>
              <a:buNone/>
              <a:tabLst/>
              <a:defRPr/>
            </a:pPr>
            <a:r>
              <a:rPr kumimoji="0" lang="en-US" sz="1500" b="0" i="0" u="none" strike="noStrike" kern="0" cap="none" spc="0" normalizeH="0" baseline="0" noProof="0" dirty="0">
                <a:ln>
                  <a:noFill/>
                </a:ln>
                <a:solidFill>
                  <a:srgbClr val="FFFFFF"/>
                </a:solidFill>
                <a:effectLst/>
                <a:uLnTx/>
                <a:uFillTx/>
              </a:rPr>
              <a:t>Data can be ingested into Azure Data Lake Store from a variety of sources</a:t>
            </a:r>
            <a:r>
              <a:rPr kumimoji="0" lang="en-US" sz="1500" b="0" i="0" u="none" strike="noStrike" kern="0" cap="none" spc="0" normalizeH="0" baseline="0" noProof="0" dirty="0">
                <a:ln>
                  <a:solidFill>
                    <a:srgbClr val="FFFFFF">
                      <a:alpha val="0"/>
                    </a:srgbClr>
                  </a:solidFill>
                </a:ln>
                <a:solidFill>
                  <a:srgbClr val="FFFFFF"/>
                </a:solidFill>
                <a:effectLst/>
                <a:uLnTx/>
                <a:uFillTx/>
                <a:ea typeface="Segoe UI" pitchFamily="34" charset="0"/>
                <a:cs typeface="Segoe UI" pitchFamily="34" charset="0"/>
              </a:rPr>
              <a:t> </a:t>
            </a:r>
          </a:p>
        </p:txBody>
      </p:sp>
      <p:cxnSp>
        <p:nvCxnSpPr>
          <p:cNvPr id="32" name="Straight Connector 31"/>
          <p:cNvCxnSpPr/>
          <p:nvPr/>
        </p:nvCxnSpPr>
        <p:spPr>
          <a:xfrm>
            <a:off x="2792756" y="-14090"/>
            <a:ext cx="6529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flipV="1">
            <a:off x="6004091" y="4394711"/>
            <a:ext cx="0" cy="1255214"/>
          </a:xfrm>
          <a:prstGeom prst="line">
            <a:avLst/>
          </a:prstGeom>
          <a:ln w="38100" cap="rnd">
            <a:solidFill>
              <a:srgbClr val="50B347"/>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09" name="Rectangle 308"/>
          <p:cNvSpPr/>
          <p:nvPr/>
        </p:nvSpPr>
        <p:spPr bwMode="auto">
          <a:xfrm>
            <a:off x="5437869" y="4735644"/>
            <a:ext cx="1211495" cy="7069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38" tIns="149230" rIns="186538" bIns="149230" numCol="1" spcCol="0" rtlCol="0" fromWordArt="0" anchor="t" anchorCtr="0" forceAA="0" compatLnSpc="1">
            <a:prstTxWarp prst="textNoShape">
              <a:avLst/>
            </a:prstTxWarp>
            <a:noAutofit/>
          </a:bodyPr>
          <a:lstStyle/>
          <a:p>
            <a:pPr marL="0" marR="0" lvl="0" indent="0" algn="ctr" defTabSz="951083"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grpSp>
        <p:nvGrpSpPr>
          <p:cNvPr id="22" name="Group 21"/>
          <p:cNvGrpSpPr/>
          <p:nvPr/>
        </p:nvGrpSpPr>
        <p:grpSpPr>
          <a:xfrm>
            <a:off x="5310309" y="5770266"/>
            <a:ext cx="1324080" cy="678775"/>
            <a:chOff x="5205920" y="5657633"/>
            <a:chExt cx="1298051" cy="665526"/>
          </a:xfrm>
        </p:grpSpPr>
        <p:grpSp>
          <p:nvGrpSpPr>
            <p:cNvPr id="310" name="Network Switch"/>
            <p:cNvGrpSpPr>
              <a:grpSpLocks noChangeAspect="1"/>
            </p:cNvGrpSpPr>
            <p:nvPr/>
          </p:nvGrpSpPr>
          <p:grpSpPr>
            <a:xfrm>
              <a:off x="5284498" y="5657633"/>
              <a:ext cx="1113292" cy="435634"/>
              <a:chOff x="392113" y="2836863"/>
              <a:chExt cx="657225" cy="257175"/>
            </a:xfrm>
          </p:grpSpPr>
          <p:sp>
            <p:nvSpPr>
              <p:cNvPr id="311" name="Network Switch Part 5"/>
              <p:cNvSpPr>
                <a:spLocks/>
              </p:cNvSpPr>
              <p:nvPr/>
            </p:nvSpPr>
            <p:spPr bwMode="auto">
              <a:xfrm>
                <a:off x="392113" y="2836863"/>
                <a:ext cx="657225" cy="257175"/>
              </a:xfrm>
              <a:custGeom>
                <a:avLst/>
                <a:gdLst>
                  <a:gd name="T0" fmla="*/ 2173 w 2173"/>
                  <a:gd name="T1" fmla="*/ 85 h 847"/>
                  <a:gd name="T2" fmla="*/ 2088 w 2173"/>
                  <a:gd name="T3" fmla="*/ 0 h 847"/>
                  <a:gd name="T4" fmla="*/ 84 w 2173"/>
                  <a:gd name="T5" fmla="*/ 0 h 847"/>
                  <a:gd name="T6" fmla="*/ 0 w 2173"/>
                  <a:gd name="T7" fmla="*/ 85 h 847"/>
                  <a:gd name="T8" fmla="*/ 0 w 2173"/>
                  <a:gd name="T9" fmla="*/ 762 h 847"/>
                  <a:gd name="T10" fmla="*/ 84 w 2173"/>
                  <a:gd name="T11" fmla="*/ 847 h 847"/>
                  <a:gd name="T12" fmla="*/ 2088 w 2173"/>
                  <a:gd name="T13" fmla="*/ 847 h 847"/>
                  <a:gd name="T14" fmla="*/ 2173 w 2173"/>
                  <a:gd name="T15" fmla="*/ 762 h 847"/>
                  <a:gd name="T16" fmla="*/ 2173 w 2173"/>
                  <a:gd name="T17" fmla="*/ 85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3" h="847">
                    <a:moveTo>
                      <a:pt x="2173" y="85"/>
                    </a:moveTo>
                    <a:cubicBezTo>
                      <a:pt x="2173" y="37"/>
                      <a:pt x="2136" y="0"/>
                      <a:pt x="2088" y="0"/>
                    </a:cubicBezTo>
                    <a:lnTo>
                      <a:pt x="84" y="0"/>
                    </a:lnTo>
                    <a:cubicBezTo>
                      <a:pt x="36" y="0"/>
                      <a:pt x="0" y="37"/>
                      <a:pt x="0" y="85"/>
                    </a:cubicBezTo>
                    <a:lnTo>
                      <a:pt x="0" y="762"/>
                    </a:lnTo>
                    <a:cubicBezTo>
                      <a:pt x="0" y="810"/>
                      <a:pt x="36" y="847"/>
                      <a:pt x="84" y="847"/>
                    </a:cubicBezTo>
                    <a:lnTo>
                      <a:pt x="2088" y="847"/>
                    </a:lnTo>
                    <a:cubicBezTo>
                      <a:pt x="2136" y="847"/>
                      <a:pt x="2173" y="810"/>
                      <a:pt x="2173" y="762"/>
                    </a:cubicBezTo>
                    <a:lnTo>
                      <a:pt x="2173" y="85"/>
                    </a:lnTo>
                    <a:close/>
                  </a:path>
                </a:pathLst>
              </a:custGeom>
              <a:solidFill>
                <a:schemeClr val="accent1">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650" rtl="0" eaLnBrk="1" fontAlgn="auto" latinLnBrk="0" hangingPunct="1">
                  <a:lnSpc>
                    <a:spcPct val="100000"/>
                  </a:lnSpc>
                  <a:spcBef>
                    <a:spcPts val="0"/>
                  </a:spcBef>
                  <a:spcAft>
                    <a:spcPts val="0"/>
                  </a:spcAft>
                  <a:buClrTx/>
                  <a:buSzTx/>
                  <a:buFontTx/>
                  <a:buNone/>
                  <a:tabLst/>
                  <a:defRPr/>
                </a:pPr>
                <a:endParaRPr kumimoji="0" lang="en-US" sz="3300" b="0" i="0" u="none" strike="noStrike" kern="1200" cap="none" spc="0" normalizeH="0" baseline="0" noProof="0" dirty="0">
                  <a:ln>
                    <a:noFill/>
                  </a:ln>
                  <a:solidFill>
                    <a:schemeClr val="tx1"/>
                  </a:solidFill>
                  <a:effectLst/>
                  <a:uLnTx/>
                  <a:uFillTx/>
                  <a:latin typeface="+mn-lt"/>
                  <a:ea typeface="+mn-ea"/>
                  <a:cs typeface="+mn-cs"/>
                </a:endParaRPr>
              </a:p>
            </p:txBody>
          </p:sp>
          <p:sp>
            <p:nvSpPr>
              <p:cNvPr id="312" name="Network Switch Part 4"/>
              <p:cNvSpPr>
                <a:spLocks noChangeArrowheads="1"/>
              </p:cNvSpPr>
              <p:nvPr/>
            </p:nvSpPr>
            <p:spPr bwMode="auto">
              <a:xfrm>
                <a:off x="392113" y="3059113"/>
                <a:ext cx="657225" cy="34925"/>
              </a:xfrm>
              <a:prstGeom prst="rect">
                <a:avLst/>
              </a:prstGeom>
              <a:solidFill>
                <a:schemeClr val="accent1">
                  <a:lumMod val="60000"/>
                  <a:lumOff val="40000"/>
                </a:schemeClr>
              </a:solidFill>
              <a:ln w="0">
                <a:noFill/>
                <a:prstDash val="solid"/>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650" rtl="0" eaLnBrk="1" fontAlgn="auto" latinLnBrk="0" hangingPunct="1">
                  <a:lnSpc>
                    <a:spcPct val="100000"/>
                  </a:lnSpc>
                  <a:spcBef>
                    <a:spcPts val="0"/>
                  </a:spcBef>
                  <a:spcAft>
                    <a:spcPts val="0"/>
                  </a:spcAft>
                  <a:buClrTx/>
                  <a:buSzTx/>
                  <a:buFontTx/>
                  <a:buNone/>
                  <a:tabLst/>
                  <a:defRPr/>
                </a:pPr>
                <a:endParaRPr kumimoji="0" lang="en-US" sz="3300" b="0" i="0" u="none" strike="noStrike" kern="1200" cap="none" spc="0" normalizeH="0" baseline="0" noProof="0" dirty="0">
                  <a:ln>
                    <a:noFill/>
                  </a:ln>
                  <a:solidFill>
                    <a:schemeClr val="tx1"/>
                  </a:solidFill>
                  <a:effectLst/>
                  <a:uLnTx/>
                  <a:uFillTx/>
                  <a:latin typeface="+mn-lt"/>
                  <a:ea typeface="+mn-ea"/>
                  <a:cs typeface="+mn-cs"/>
                </a:endParaRPr>
              </a:p>
            </p:txBody>
          </p:sp>
          <p:sp>
            <p:nvSpPr>
              <p:cNvPr id="313" name="Network Switch Part 3"/>
              <p:cNvSpPr>
                <a:spLocks noChangeArrowheads="1"/>
              </p:cNvSpPr>
              <p:nvPr/>
            </p:nvSpPr>
            <p:spPr bwMode="auto">
              <a:xfrm>
                <a:off x="434975" y="2897188"/>
                <a:ext cx="503238" cy="119063"/>
              </a:xfrm>
              <a:prstGeom prst="rect">
                <a:avLst/>
              </a:prstGeom>
              <a:solidFill>
                <a:schemeClr val="bg1">
                  <a:lumMod val="85000"/>
                </a:schemeClr>
              </a:solidFill>
              <a:ln w="0">
                <a:noFill/>
                <a:prstDash val="solid"/>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650" rtl="0" eaLnBrk="1" fontAlgn="auto" latinLnBrk="0" hangingPunct="1">
                  <a:lnSpc>
                    <a:spcPct val="100000"/>
                  </a:lnSpc>
                  <a:spcBef>
                    <a:spcPts val="0"/>
                  </a:spcBef>
                  <a:spcAft>
                    <a:spcPts val="0"/>
                  </a:spcAft>
                  <a:buClrTx/>
                  <a:buSzTx/>
                  <a:buFontTx/>
                  <a:buNone/>
                  <a:tabLst/>
                  <a:defRPr/>
                </a:pPr>
                <a:endParaRPr kumimoji="0" lang="en-US" sz="3300" b="0" i="0" u="none" strike="noStrike" kern="1200" cap="none" spc="0" normalizeH="0" baseline="0" noProof="0" dirty="0">
                  <a:ln>
                    <a:noFill/>
                  </a:ln>
                  <a:solidFill>
                    <a:schemeClr val="tx1"/>
                  </a:solidFill>
                  <a:effectLst/>
                  <a:uLnTx/>
                  <a:uFillTx/>
                  <a:latin typeface="+mn-lt"/>
                  <a:ea typeface="+mn-ea"/>
                  <a:cs typeface="+mn-cs"/>
                </a:endParaRPr>
              </a:p>
            </p:txBody>
          </p:sp>
          <p:sp>
            <p:nvSpPr>
              <p:cNvPr id="314" name="Network Switch Part 2"/>
              <p:cNvSpPr>
                <a:spLocks noEditPoints="1"/>
              </p:cNvSpPr>
              <p:nvPr/>
            </p:nvSpPr>
            <p:spPr bwMode="auto">
              <a:xfrm>
                <a:off x="468313" y="2922588"/>
                <a:ext cx="436563" cy="60325"/>
              </a:xfrm>
              <a:custGeom>
                <a:avLst/>
                <a:gdLst>
                  <a:gd name="T0" fmla="*/ 57 w 1439"/>
                  <a:gd name="T1" fmla="*/ 0 h 198"/>
                  <a:gd name="T2" fmla="*/ 57 w 1439"/>
                  <a:gd name="T3" fmla="*/ 57 h 198"/>
                  <a:gd name="T4" fmla="*/ 0 w 1439"/>
                  <a:gd name="T5" fmla="*/ 57 h 198"/>
                  <a:gd name="T6" fmla="*/ 0 w 1439"/>
                  <a:gd name="T7" fmla="*/ 198 h 198"/>
                  <a:gd name="T8" fmla="*/ 198 w 1439"/>
                  <a:gd name="T9" fmla="*/ 198 h 198"/>
                  <a:gd name="T10" fmla="*/ 198 w 1439"/>
                  <a:gd name="T11" fmla="*/ 57 h 198"/>
                  <a:gd name="T12" fmla="*/ 141 w 1439"/>
                  <a:gd name="T13" fmla="*/ 57 h 198"/>
                  <a:gd name="T14" fmla="*/ 141 w 1439"/>
                  <a:gd name="T15" fmla="*/ 0 h 198"/>
                  <a:gd name="T16" fmla="*/ 57 w 1439"/>
                  <a:gd name="T17" fmla="*/ 0 h 198"/>
                  <a:gd name="T18" fmla="*/ 367 w 1439"/>
                  <a:gd name="T19" fmla="*/ 0 h 198"/>
                  <a:gd name="T20" fmla="*/ 367 w 1439"/>
                  <a:gd name="T21" fmla="*/ 57 h 198"/>
                  <a:gd name="T22" fmla="*/ 311 w 1439"/>
                  <a:gd name="T23" fmla="*/ 57 h 198"/>
                  <a:gd name="T24" fmla="*/ 311 w 1439"/>
                  <a:gd name="T25" fmla="*/ 198 h 198"/>
                  <a:gd name="T26" fmla="*/ 508 w 1439"/>
                  <a:gd name="T27" fmla="*/ 198 h 198"/>
                  <a:gd name="T28" fmla="*/ 508 w 1439"/>
                  <a:gd name="T29" fmla="*/ 57 h 198"/>
                  <a:gd name="T30" fmla="*/ 452 w 1439"/>
                  <a:gd name="T31" fmla="*/ 57 h 198"/>
                  <a:gd name="T32" fmla="*/ 452 w 1439"/>
                  <a:gd name="T33" fmla="*/ 0 h 198"/>
                  <a:gd name="T34" fmla="*/ 367 w 1439"/>
                  <a:gd name="T35" fmla="*/ 0 h 198"/>
                  <a:gd name="T36" fmla="*/ 677 w 1439"/>
                  <a:gd name="T37" fmla="*/ 0 h 198"/>
                  <a:gd name="T38" fmla="*/ 677 w 1439"/>
                  <a:gd name="T39" fmla="*/ 57 h 198"/>
                  <a:gd name="T40" fmla="*/ 621 w 1439"/>
                  <a:gd name="T41" fmla="*/ 57 h 198"/>
                  <a:gd name="T42" fmla="*/ 621 w 1439"/>
                  <a:gd name="T43" fmla="*/ 198 h 198"/>
                  <a:gd name="T44" fmla="*/ 819 w 1439"/>
                  <a:gd name="T45" fmla="*/ 198 h 198"/>
                  <a:gd name="T46" fmla="*/ 819 w 1439"/>
                  <a:gd name="T47" fmla="*/ 57 h 198"/>
                  <a:gd name="T48" fmla="*/ 762 w 1439"/>
                  <a:gd name="T49" fmla="*/ 57 h 198"/>
                  <a:gd name="T50" fmla="*/ 762 w 1439"/>
                  <a:gd name="T51" fmla="*/ 0 h 198"/>
                  <a:gd name="T52" fmla="*/ 677 w 1439"/>
                  <a:gd name="T53" fmla="*/ 0 h 198"/>
                  <a:gd name="T54" fmla="*/ 988 w 1439"/>
                  <a:gd name="T55" fmla="*/ 0 h 198"/>
                  <a:gd name="T56" fmla="*/ 988 w 1439"/>
                  <a:gd name="T57" fmla="*/ 57 h 198"/>
                  <a:gd name="T58" fmla="*/ 931 w 1439"/>
                  <a:gd name="T59" fmla="*/ 57 h 198"/>
                  <a:gd name="T60" fmla="*/ 931 w 1439"/>
                  <a:gd name="T61" fmla="*/ 198 h 198"/>
                  <a:gd name="T62" fmla="*/ 1129 w 1439"/>
                  <a:gd name="T63" fmla="*/ 198 h 198"/>
                  <a:gd name="T64" fmla="*/ 1129 w 1439"/>
                  <a:gd name="T65" fmla="*/ 57 h 198"/>
                  <a:gd name="T66" fmla="*/ 1073 w 1439"/>
                  <a:gd name="T67" fmla="*/ 57 h 198"/>
                  <a:gd name="T68" fmla="*/ 1073 w 1439"/>
                  <a:gd name="T69" fmla="*/ 0 h 198"/>
                  <a:gd name="T70" fmla="*/ 988 w 1439"/>
                  <a:gd name="T71" fmla="*/ 0 h 198"/>
                  <a:gd name="T72" fmla="*/ 1298 w 1439"/>
                  <a:gd name="T73" fmla="*/ 0 h 198"/>
                  <a:gd name="T74" fmla="*/ 1298 w 1439"/>
                  <a:gd name="T75" fmla="*/ 57 h 198"/>
                  <a:gd name="T76" fmla="*/ 1242 w 1439"/>
                  <a:gd name="T77" fmla="*/ 57 h 198"/>
                  <a:gd name="T78" fmla="*/ 1242 w 1439"/>
                  <a:gd name="T79" fmla="*/ 198 h 198"/>
                  <a:gd name="T80" fmla="*/ 1439 w 1439"/>
                  <a:gd name="T81" fmla="*/ 198 h 198"/>
                  <a:gd name="T82" fmla="*/ 1439 w 1439"/>
                  <a:gd name="T83" fmla="*/ 57 h 198"/>
                  <a:gd name="T84" fmla="*/ 1383 w 1439"/>
                  <a:gd name="T85" fmla="*/ 57 h 198"/>
                  <a:gd name="T86" fmla="*/ 1383 w 1439"/>
                  <a:gd name="T87" fmla="*/ 0 h 198"/>
                  <a:gd name="T88" fmla="*/ 1298 w 1439"/>
                  <a:gd name="T89"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9" h="198">
                    <a:moveTo>
                      <a:pt x="57" y="0"/>
                    </a:moveTo>
                    <a:lnTo>
                      <a:pt x="57" y="57"/>
                    </a:lnTo>
                    <a:lnTo>
                      <a:pt x="0" y="57"/>
                    </a:lnTo>
                    <a:lnTo>
                      <a:pt x="0" y="198"/>
                    </a:lnTo>
                    <a:lnTo>
                      <a:pt x="198" y="198"/>
                    </a:lnTo>
                    <a:lnTo>
                      <a:pt x="198" y="57"/>
                    </a:lnTo>
                    <a:lnTo>
                      <a:pt x="141" y="57"/>
                    </a:lnTo>
                    <a:lnTo>
                      <a:pt x="141" y="0"/>
                    </a:lnTo>
                    <a:lnTo>
                      <a:pt x="57" y="0"/>
                    </a:lnTo>
                    <a:close/>
                    <a:moveTo>
                      <a:pt x="367" y="0"/>
                    </a:moveTo>
                    <a:lnTo>
                      <a:pt x="367" y="57"/>
                    </a:lnTo>
                    <a:lnTo>
                      <a:pt x="311" y="57"/>
                    </a:lnTo>
                    <a:lnTo>
                      <a:pt x="311" y="198"/>
                    </a:lnTo>
                    <a:lnTo>
                      <a:pt x="508" y="198"/>
                    </a:lnTo>
                    <a:lnTo>
                      <a:pt x="508" y="57"/>
                    </a:lnTo>
                    <a:lnTo>
                      <a:pt x="452" y="57"/>
                    </a:lnTo>
                    <a:lnTo>
                      <a:pt x="452" y="0"/>
                    </a:lnTo>
                    <a:lnTo>
                      <a:pt x="367" y="0"/>
                    </a:lnTo>
                    <a:close/>
                    <a:moveTo>
                      <a:pt x="677" y="0"/>
                    </a:moveTo>
                    <a:lnTo>
                      <a:pt x="677" y="57"/>
                    </a:lnTo>
                    <a:lnTo>
                      <a:pt x="621" y="57"/>
                    </a:lnTo>
                    <a:lnTo>
                      <a:pt x="621" y="198"/>
                    </a:lnTo>
                    <a:lnTo>
                      <a:pt x="819" y="198"/>
                    </a:lnTo>
                    <a:lnTo>
                      <a:pt x="819" y="57"/>
                    </a:lnTo>
                    <a:lnTo>
                      <a:pt x="762" y="57"/>
                    </a:lnTo>
                    <a:lnTo>
                      <a:pt x="762" y="0"/>
                    </a:lnTo>
                    <a:lnTo>
                      <a:pt x="677" y="0"/>
                    </a:lnTo>
                    <a:close/>
                    <a:moveTo>
                      <a:pt x="988" y="0"/>
                    </a:moveTo>
                    <a:lnTo>
                      <a:pt x="988" y="57"/>
                    </a:lnTo>
                    <a:lnTo>
                      <a:pt x="931" y="57"/>
                    </a:lnTo>
                    <a:lnTo>
                      <a:pt x="931" y="198"/>
                    </a:lnTo>
                    <a:lnTo>
                      <a:pt x="1129" y="198"/>
                    </a:lnTo>
                    <a:lnTo>
                      <a:pt x="1129" y="57"/>
                    </a:lnTo>
                    <a:lnTo>
                      <a:pt x="1073" y="57"/>
                    </a:lnTo>
                    <a:lnTo>
                      <a:pt x="1073" y="0"/>
                    </a:lnTo>
                    <a:lnTo>
                      <a:pt x="988" y="0"/>
                    </a:lnTo>
                    <a:close/>
                    <a:moveTo>
                      <a:pt x="1298" y="0"/>
                    </a:moveTo>
                    <a:lnTo>
                      <a:pt x="1298" y="57"/>
                    </a:lnTo>
                    <a:lnTo>
                      <a:pt x="1242" y="57"/>
                    </a:lnTo>
                    <a:lnTo>
                      <a:pt x="1242" y="198"/>
                    </a:lnTo>
                    <a:lnTo>
                      <a:pt x="1439" y="198"/>
                    </a:lnTo>
                    <a:lnTo>
                      <a:pt x="1439" y="57"/>
                    </a:lnTo>
                    <a:lnTo>
                      <a:pt x="1383" y="57"/>
                    </a:lnTo>
                    <a:lnTo>
                      <a:pt x="1383" y="0"/>
                    </a:lnTo>
                    <a:lnTo>
                      <a:pt x="1298"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650" rtl="0" eaLnBrk="1" fontAlgn="auto" latinLnBrk="0" hangingPunct="1">
                  <a:lnSpc>
                    <a:spcPct val="100000"/>
                  </a:lnSpc>
                  <a:spcBef>
                    <a:spcPts val="0"/>
                  </a:spcBef>
                  <a:spcAft>
                    <a:spcPts val="0"/>
                  </a:spcAft>
                  <a:buClrTx/>
                  <a:buSzTx/>
                  <a:buFontTx/>
                  <a:buNone/>
                  <a:tabLst/>
                  <a:defRPr/>
                </a:pPr>
                <a:endParaRPr kumimoji="0" lang="en-US" sz="3300" b="0" i="0" u="none" strike="noStrike" kern="1200" cap="none" spc="0" normalizeH="0" baseline="0" noProof="0" dirty="0">
                  <a:ln>
                    <a:noFill/>
                  </a:ln>
                  <a:solidFill>
                    <a:schemeClr val="tx1"/>
                  </a:solidFill>
                  <a:effectLst/>
                  <a:uLnTx/>
                  <a:uFillTx/>
                  <a:latin typeface="+mn-lt"/>
                  <a:ea typeface="+mn-ea"/>
                  <a:cs typeface="+mn-cs"/>
                </a:endParaRPr>
              </a:p>
            </p:txBody>
          </p:sp>
          <p:sp>
            <p:nvSpPr>
              <p:cNvPr id="315" name="Network Switch Part 1"/>
              <p:cNvSpPr>
                <a:spLocks noChangeArrowheads="1"/>
              </p:cNvSpPr>
              <p:nvPr/>
            </p:nvSpPr>
            <p:spPr bwMode="auto">
              <a:xfrm>
                <a:off x="963613" y="2947988"/>
                <a:ext cx="52388" cy="25400"/>
              </a:xfrm>
              <a:prstGeom prst="rect">
                <a:avLst/>
              </a:prstGeom>
              <a:solidFill>
                <a:schemeClr val="accent2"/>
              </a:solidFill>
              <a:ln w="0">
                <a:noFill/>
                <a:prstDash val="solid"/>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650" rtl="0" eaLnBrk="1" fontAlgn="auto" latinLnBrk="0" hangingPunct="1">
                  <a:lnSpc>
                    <a:spcPct val="100000"/>
                  </a:lnSpc>
                  <a:spcBef>
                    <a:spcPts val="0"/>
                  </a:spcBef>
                  <a:spcAft>
                    <a:spcPts val="0"/>
                  </a:spcAft>
                  <a:buClrTx/>
                  <a:buSzTx/>
                  <a:buFontTx/>
                  <a:buNone/>
                  <a:tabLst/>
                  <a:defRPr/>
                </a:pPr>
                <a:endParaRPr kumimoji="0" lang="en-US" sz="3300"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316" name="TextBox 315"/>
            <p:cNvSpPr txBox="1"/>
            <p:nvPr/>
          </p:nvSpPr>
          <p:spPr>
            <a:xfrm>
              <a:off x="5205920" y="6133045"/>
              <a:ext cx="1298051" cy="190114"/>
            </a:xfrm>
            <a:prstGeom prst="rect">
              <a:avLst/>
            </a:prstGeom>
            <a:noFill/>
          </p:spPr>
          <p:txBody>
            <a:bodyPr wrap="none" lIns="0" tIns="0" rIns="0" bIns="0" rtlCol="0">
              <a:spAutoFit/>
            </a:bodyPr>
            <a:lstStyle/>
            <a:p>
              <a:pPr marL="0" marR="0" lvl="0" indent="0" algn="ctr" defTabSz="932688"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Azure Event Hub</a:t>
              </a:r>
            </a:p>
          </p:txBody>
        </p:sp>
      </p:grpSp>
      <p:cxnSp>
        <p:nvCxnSpPr>
          <p:cNvPr id="318" name="Straight Connector 14"/>
          <p:cNvCxnSpPr/>
          <p:nvPr/>
        </p:nvCxnSpPr>
        <p:spPr>
          <a:xfrm rot="10800000" flipV="1">
            <a:off x="5993343" y="2183500"/>
            <a:ext cx="4261686" cy="746859"/>
          </a:xfrm>
          <a:prstGeom prst="bentConnector2">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0312870" y="3098012"/>
            <a:ext cx="1628672" cy="832694"/>
            <a:chOff x="10110139" y="3037540"/>
            <a:chExt cx="1596656" cy="816441"/>
          </a:xfrm>
        </p:grpSpPr>
        <p:sp>
          <p:nvSpPr>
            <p:cNvPr id="41" name="Rectangle 40"/>
            <p:cNvSpPr/>
            <p:nvPr/>
          </p:nvSpPr>
          <p:spPr>
            <a:xfrm>
              <a:off x="10110139" y="3638537"/>
              <a:ext cx="1596656" cy="215444"/>
            </a:xfrm>
            <a:prstGeom prst="rect">
              <a:avLst/>
            </a:prstGeom>
          </p:spPr>
          <p:txBody>
            <a:bodyPr wrap="square" lIns="0" tIns="0" rIns="0" bIns="0">
              <a:spAutoFit/>
            </a:bodyPr>
            <a:lstStyle/>
            <a:p>
              <a:pPr marL="0" marR="0" lvl="0" indent="0" defTabSz="93234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Azure Storage Blobs</a:t>
              </a:r>
            </a:p>
          </p:txBody>
        </p:sp>
        <p:grpSp>
          <p:nvGrpSpPr>
            <p:cNvPr id="341" name="Group 340"/>
            <p:cNvGrpSpPr/>
            <p:nvPr/>
          </p:nvGrpSpPr>
          <p:grpSpPr>
            <a:xfrm>
              <a:off x="10549993" y="3037540"/>
              <a:ext cx="716949" cy="571500"/>
              <a:chOff x="10549992" y="2941320"/>
              <a:chExt cx="716949" cy="571500"/>
            </a:xfrm>
          </p:grpSpPr>
          <p:sp>
            <p:nvSpPr>
              <p:cNvPr id="330" name="Rectangle 209"/>
              <p:cNvSpPr>
                <a:spLocks noChangeArrowheads="1"/>
              </p:cNvSpPr>
              <p:nvPr/>
            </p:nvSpPr>
            <p:spPr bwMode="auto">
              <a:xfrm>
                <a:off x="10549992" y="2941320"/>
                <a:ext cx="716949" cy="57150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18288" rIns="45720" bIns="18288" numCol="1" anchor="b"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ysClr val="windowText" lastClr="000000"/>
                  </a:solidFill>
                  <a:effectLst/>
                  <a:uLnTx/>
                  <a:uFillTx/>
                </a:endParaRPr>
              </a:p>
            </p:txBody>
          </p:sp>
          <p:sp>
            <p:nvSpPr>
              <p:cNvPr id="331" name="Freeform 218"/>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332" name="Freeform 219"/>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333" name="Line 220"/>
              <p:cNvSpPr>
                <a:spLocks noChangeShapeType="1"/>
              </p:cNvSpPr>
              <p:nvPr/>
            </p:nvSpPr>
            <p:spPr bwMode="auto">
              <a:xfrm>
                <a:off x="10585882" y="3188912"/>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334" name="Line 221"/>
              <p:cNvSpPr>
                <a:spLocks noChangeShapeType="1"/>
              </p:cNvSpPr>
              <p:nvPr/>
            </p:nvSpPr>
            <p:spPr bwMode="auto">
              <a:xfrm flipH="1">
                <a:off x="10585882" y="3319655"/>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335" name="Line 222"/>
              <p:cNvSpPr>
                <a:spLocks noChangeShapeType="1"/>
              </p:cNvSpPr>
              <p:nvPr/>
            </p:nvSpPr>
            <p:spPr bwMode="auto">
              <a:xfrm>
                <a:off x="11016564"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336" name="Line 223"/>
              <p:cNvSpPr>
                <a:spLocks noChangeShapeType="1"/>
              </p:cNvSpPr>
              <p:nvPr/>
            </p:nvSpPr>
            <p:spPr bwMode="auto">
              <a:xfrm flipV="1">
                <a:off x="10800369"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340" name="Freeform 219"/>
              <p:cNvSpPr>
                <a:spLocks noEditPoints="1"/>
              </p:cNvSpPr>
              <p:nvPr/>
            </p:nvSpPr>
            <p:spPr bwMode="auto">
              <a:xfrm>
                <a:off x="10585882" y="2983398"/>
                <a:ext cx="643460" cy="84406"/>
              </a:xfrm>
              <a:prstGeom prst="rect">
                <a:avLst/>
              </a:pr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grpSp>
      </p:grpSp>
      <p:grpSp>
        <p:nvGrpSpPr>
          <p:cNvPr id="12" name="Group 11"/>
          <p:cNvGrpSpPr/>
          <p:nvPr/>
        </p:nvGrpSpPr>
        <p:grpSpPr>
          <a:xfrm>
            <a:off x="10261632" y="5306438"/>
            <a:ext cx="1587197" cy="1127866"/>
            <a:chOff x="10059909" y="5202860"/>
            <a:chExt cx="1555996" cy="1105851"/>
          </a:xfrm>
        </p:grpSpPr>
        <p:sp>
          <p:nvSpPr>
            <p:cNvPr id="10" name="Rectangle 9"/>
            <p:cNvSpPr/>
            <p:nvPr/>
          </p:nvSpPr>
          <p:spPr>
            <a:xfrm>
              <a:off x="10201030" y="6093267"/>
              <a:ext cx="1414875" cy="215444"/>
            </a:xfrm>
            <a:prstGeom prst="rect">
              <a:avLst/>
            </a:prstGeom>
          </p:spPr>
          <p:txBody>
            <a:bodyPr wrap="square" lIns="0" tIns="0" rIns="0" bIns="0">
              <a:spAutoFit/>
            </a:bodyPr>
            <a:lstStyle/>
            <a:p>
              <a:pPr marL="0" marR="0" lvl="0" indent="0" algn="ctr" defTabSz="93234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Custom programs</a:t>
              </a:r>
            </a:p>
          </p:txBody>
        </p:sp>
        <p:grpSp>
          <p:nvGrpSpPr>
            <p:cNvPr id="370" name="Group 369"/>
            <p:cNvGrpSpPr/>
            <p:nvPr/>
          </p:nvGrpSpPr>
          <p:grpSpPr>
            <a:xfrm>
              <a:off x="10059909" y="5202860"/>
              <a:ext cx="1284366" cy="704227"/>
              <a:chOff x="9421813" y="4852988"/>
              <a:chExt cx="1922462" cy="1054100"/>
            </a:xfrm>
          </p:grpSpPr>
          <p:sp>
            <p:nvSpPr>
              <p:cNvPr id="345" name="Freeform 53"/>
              <p:cNvSpPr>
                <a:spLocks/>
              </p:cNvSpPr>
              <p:nvPr/>
            </p:nvSpPr>
            <p:spPr bwMode="auto">
              <a:xfrm>
                <a:off x="11122025" y="5799138"/>
                <a:ext cx="222250" cy="10795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46" name="Freeform 54"/>
              <p:cNvSpPr>
                <a:spLocks/>
              </p:cNvSpPr>
              <p:nvPr/>
            </p:nvSpPr>
            <p:spPr bwMode="auto">
              <a:xfrm>
                <a:off x="10712450" y="58007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47" name="Oval 55"/>
              <p:cNvSpPr>
                <a:spLocks noChangeArrowheads="1"/>
              </p:cNvSpPr>
              <p:nvPr/>
            </p:nvSpPr>
            <p:spPr bwMode="auto">
              <a:xfrm>
                <a:off x="9915525" y="5627688"/>
                <a:ext cx="493713" cy="104775"/>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48" name="Freeform 56"/>
              <p:cNvSpPr>
                <a:spLocks/>
              </p:cNvSpPr>
              <p:nvPr/>
            </p:nvSpPr>
            <p:spPr bwMode="auto">
              <a:xfrm>
                <a:off x="9555163" y="4852988"/>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49" name="Rectangle 57"/>
              <p:cNvSpPr>
                <a:spLocks noChangeArrowheads="1"/>
              </p:cNvSpPr>
              <p:nvPr/>
            </p:nvSpPr>
            <p:spPr bwMode="auto">
              <a:xfrm>
                <a:off x="9593263" y="4889500"/>
                <a:ext cx="1117600" cy="6334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50" name="Rectangle 58"/>
              <p:cNvSpPr>
                <a:spLocks noChangeArrowheads="1"/>
              </p:cNvSpPr>
              <p:nvPr/>
            </p:nvSpPr>
            <p:spPr bwMode="auto">
              <a:xfrm>
                <a:off x="9421813" y="5849938"/>
                <a:ext cx="1477963" cy="555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51" name="Freeform 59"/>
              <p:cNvSpPr>
                <a:spLocks/>
              </p:cNvSpPr>
              <p:nvPr/>
            </p:nvSpPr>
            <p:spPr bwMode="auto">
              <a:xfrm>
                <a:off x="9421813" y="5783263"/>
                <a:ext cx="1477963" cy="66675"/>
              </a:xfrm>
              <a:custGeom>
                <a:avLst/>
                <a:gdLst>
                  <a:gd name="T0" fmla="*/ 931 w 931"/>
                  <a:gd name="T1" fmla="*/ 42 h 42"/>
                  <a:gd name="T2" fmla="*/ 0 w 931"/>
                  <a:gd name="T3" fmla="*/ 42 h 42"/>
                  <a:gd name="T4" fmla="*/ 59 w 931"/>
                  <a:gd name="T5" fmla="*/ 0 h 42"/>
                  <a:gd name="T6" fmla="*/ 873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3" y="0"/>
                    </a:lnTo>
                    <a:lnTo>
                      <a:pt x="931" y="4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grpSp>
            <p:nvGrpSpPr>
              <p:cNvPr id="369" name="Group 368"/>
              <p:cNvGrpSpPr/>
              <p:nvPr/>
            </p:nvGrpSpPr>
            <p:grpSpPr>
              <a:xfrm>
                <a:off x="10923587" y="4883150"/>
                <a:ext cx="420688" cy="798513"/>
                <a:chOff x="11093450" y="4883150"/>
                <a:chExt cx="420688" cy="798513"/>
              </a:xfrm>
            </p:grpSpPr>
            <p:sp>
              <p:nvSpPr>
                <p:cNvPr id="356" name="AutoShape 63"/>
                <p:cNvSpPr>
                  <a:spLocks noChangeAspect="1" noChangeArrowheads="1" noTextEdit="1"/>
                </p:cNvSpPr>
                <p:nvPr/>
              </p:nvSpPr>
              <p:spPr bwMode="auto">
                <a:xfrm>
                  <a:off x="11093450" y="4886325"/>
                  <a:ext cx="42068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57" name="Freeform 65"/>
                <p:cNvSpPr>
                  <a:spLocks/>
                </p:cNvSpPr>
                <p:nvPr/>
              </p:nvSpPr>
              <p:spPr bwMode="auto">
                <a:xfrm>
                  <a:off x="11095038" y="4883150"/>
                  <a:ext cx="417513" cy="798513"/>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442359"/>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58" name="Rectangle 66"/>
                <p:cNvSpPr>
                  <a:spLocks noChangeArrowheads="1"/>
                </p:cNvSpPr>
                <p:nvPr/>
              </p:nvSpPr>
              <p:spPr bwMode="auto">
                <a:xfrm>
                  <a:off x="11114088" y="4967288"/>
                  <a:ext cx="379413" cy="7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60" name="Rectangle 68"/>
                <p:cNvSpPr>
                  <a:spLocks noChangeArrowheads="1"/>
                </p:cNvSpPr>
                <p:nvPr/>
              </p:nvSpPr>
              <p:spPr bwMode="auto">
                <a:xfrm>
                  <a:off x="11114088" y="5060950"/>
                  <a:ext cx="379413" cy="63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62" name="Rectangle 70"/>
                <p:cNvSpPr>
                  <a:spLocks noChangeArrowheads="1"/>
                </p:cNvSpPr>
                <p:nvPr/>
              </p:nvSpPr>
              <p:spPr bwMode="auto">
                <a:xfrm>
                  <a:off x="11114088" y="5153025"/>
                  <a:ext cx="379413" cy="63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64" name="Rectangle 72"/>
                <p:cNvSpPr>
                  <a:spLocks noChangeArrowheads="1"/>
                </p:cNvSpPr>
                <p:nvPr/>
              </p:nvSpPr>
              <p:spPr bwMode="auto">
                <a:xfrm>
                  <a:off x="11114088" y="5245100"/>
                  <a:ext cx="379413" cy="7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66" name="Oval 74"/>
                <p:cNvSpPr>
                  <a:spLocks noChangeArrowheads="1"/>
                </p:cNvSpPr>
                <p:nvPr/>
              </p:nvSpPr>
              <p:spPr bwMode="auto">
                <a:xfrm>
                  <a:off x="11280775" y="5503863"/>
                  <a:ext cx="47625" cy="46038"/>
                </a:xfrm>
                <a:prstGeom prst="ellipse">
                  <a:avLst/>
                </a:pr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67" name="Freeform 75"/>
                <p:cNvSpPr>
                  <a:spLocks/>
                </p:cNvSpPr>
                <p:nvPr/>
              </p:nvSpPr>
              <p:spPr bwMode="auto">
                <a:xfrm>
                  <a:off x="11096625" y="5649913"/>
                  <a:ext cx="417513" cy="31750"/>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368" name="Rectangle 76"/>
                <p:cNvSpPr>
                  <a:spLocks noChangeArrowheads="1"/>
                </p:cNvSpPr>
                <p:nvPr/>
              </p:nvSpPr>
              <p:spPr bwMode="auto">
                <a:xfrm>
                  <a:off x="11096625" y="5600700"/>
                  <a:ext cx="417513" cy="49213"/>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grpSp>
        </p:grpSp>
      </p:grpSp>
      <p:grpSp>
        <p:nvGrpSpPr>
          <p:cNvPr id="13" name="Group 12"/>
          <p:cNvGrpSpPr/>
          <p:nvPr/>
        </p:nvGrpSpPr>
        <p:grpSpPr>
          <a:xfrm>
            <a:off x="7004655" y="3992953"/>
            <a:ext cx="3812446" cy="1114012"/>
            <a:chOff x="6866957" y="3915014"/>
            <a:chExt cx="3737501" cy="1092267"/>
          </a:xfrm>
        </p:grpSpPr>
        <p:sp>
          <p:nvSpPr>
            <p:cNvPr id="27" name="TextBox 26"/>
            <p:cNvSpPr txBox="1"/>
            <p:nvPr/>
          </p:nvSpPr>
          <p:spPr>
            <a:xfrm>
              <a:off x="9132819" y="4003203"/>
              <a:ext cx="1376980" cy="900245"/>
            </a:xfrm>
            <a:prstGeom prst="rect">
              <a:avLst/>
            </a:prstGeom>
            <a:noFill/>
          </p:spPr>
          <p:txBody>
            <a:bodyPr wrap="square" lIns="0" tIns="0" rIns="0" bIns="0" rtlCol="0">
              <a:spAutoFit/>
            </a:bodyPr>
            <a:lstStyle/>
            <a:p>
              <a:pPr marL="0" marR="0" lvl="0" indent="0" defTabSz="932617" eaLnBrk="1" fontAlgn="auto" latinLnBrk="0" hangingPunct="1">
                <a:lnSpc>
                  <a:spcPct val="100000"/>
                </a:lnSpc>
                <a:spcBef>
                  <a:spcPts val="102"/>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.NET SDK </a:t>
              </a:r>
            </a:p>
            <a:p>
              <a:pPr marL="0" marR="0" lvl="0" indent="0" defTabSz="932617" eaLnBrk="1" fontAlgn="auto" latinLnBrk="0" hangingPunct="1">
                <a:lnSpc>
                  <a:spcPct val="100000"/>
                </a:lnSpc>
                <a:spcBef>
                  <a:spcPts val="102"/>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JavaScript CLI</a:t>
              </a:r>
            </a:p>
            <a:p>
              <a:pPr marL="0" marR="0" lvl="0" indent="0" defTabSz="932617" eaLnBrk="1" fontAlgn="auto" latinLnBrk="0" hangingPunct="1">
                <a:lnSpc>
                  <a:spcPct val="100000"/>
                </a:lnSpc>
                <a:spcBef>
                  <a:spcPts val="102"/>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Azure Portal</a:t>
              </a:r>
            </a:p>
            <a:p>
              <a:pPr marL="0" marR="0" lvl="0" indent="0" defTabSz="932617" eaLnBrk="1" fontAlgn="auto" latinLnBrk="0" hangingPunct="1">
                <a:lnSpc>
                  <a:spcPct val="100000"/>
                </a:lnSpc>
                <a:spcBef>
                  <a:spcPts val="102"/>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Azure PowerShell</a:t>
              </a:r>
            </a:p>
          </p:txBody>
        </p:sp>
        <p:cxnSp>
          <p:nvCxnSpPr>
            <p:cNvPr id="372" name="Straight Connector 14"/>
            <p:cNvCxnSpPr/>
            <p:nvPr/>
          </p:nvCxnSpPr>
          <p:spPr>
            <a:xfrm rot="16200000" flipV="1">
              <a:off x="8189574" y="2592397"/>
              <a:ext cx="1092267" cy="3737501"/>
            </a:xfrm>
            <a:prstGeom prst="bentConnector2">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cxnSp>
        <p:nvCxnSpPr>
          <p:cNvPr id="16" name="Straight Connector 15"/>
          <p:cNvCxnSpPr/>
          <p:nvPr/>
        </p:nvCxnSpPr>
        <p:spPr>
          <a:xfrm>
            <a:off x="2987336" y="4043262"/>
            <a:ext cx="1881783" cy="0"/>
          </a:xfrm>
          <a:prstGeom prst="line">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074903" y="3711476"/>
            <a:ext cx="1533768" cy="219733"/>
          </a:xfrm>
          <a:prstGeom prst="rect">
            <a:avLst/>
          </a:prstGeom>
          <a:noFill/>
        </p:spPr>
        <p:txBody>
          <a:bodyPr wrap="square" lIns="0" tIns="0" rIns="0" bIns="0" rtlCol="0">
            <a:spAutoFit/>
          </a:bodyPr>
          <a:lstStyle/>
          <a:p>
            <a:pPr marL="0" marR="0" lvl="0" indent="0" defTabSz="932617"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Azure Data Factory</a:t>
            </a:r>
          </a:p>
        </p:txBody>
      </p:sp>
      <p:cxnSp>
        <p:nvCxnSpPr>
          <p:cNvPr id="33" name="Straight Connector 32"/>
          <p:cNvCxnSpPr/>
          <p:nvPr/>
        </p:nvCxnSpPr>
        <p:spPr>
          <a:xfrm>
            <a:off x="2596412" y="3488250"/>
            <a:ext cx="364810"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a:off x="2596412" y="4639317"/>
            <a:ext cx="364810"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291" name="Straight Connector 14"/>
          <p:cNvCxnSpPr/>
          <p:nvPr/>
        </p:nvCxnSpPr>
        <p:spPr>
          <a:xfrm flipV="1">
            <a:off x="2596410" y="2347066"/>
            <a:ext cx="12955" cy="3392392"/>
          </a:xfrm>
          <a:prstGeom prst="bentConnector3">
            <a:avLst>
              <a:gd name="adj1" fmla="val 2957142"/>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663440" y="1734245"/>
            <a:ext cx="1945925" cy="4700058"/>
            <a:chOff x="650398" y="1700394"/>
            <a:chExt cx="1907672" cy="4608317"/>
          </a:xfrm>
        </p:grpSpPr>
        <p:sp>
          <p:nvSpPr>
            <p:cNvPr id="53" name="Rectangle 52"/>
            <p:cNvSpPr/>
            <p:nvPr/>
          </p:nvSpPr>
          <p:spPr>
            <a:xfrm>
              <a:off x="993024" y="2542055"/>
              <a:ext cx="1097287" cy="215444"/>
            </a:xfrm>
            <a:prstGeom prst="rect">
              <a:avLst/>
            </a:prstGeom>
          </p:spPr>
          <p:txBody>
            <a:bodyPr wrap="square" lIns="0" tIns="0" rIns="0" bIns="0">
              <a:spAutoFit/>
            </a:bodyPr>
            <a:lstStyle/>
            <a:p>
              <a:pPr marL="0" marR="0" lvl="0" indent="0" algn="ctr" defTabSz="93234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Azure SQL DB</a:t>
              </a:r>
            </a:p>
          </p:txBody>
        </p:sp>
        <p:sp>
          <p:nvSpPr>
            <p:cNvPr id="51" name="Rectangle 50"/>
            <p:cNvSpPr/>
            <p:nvPr/>
          </p:nvSpPr>
          <p:spPr>
            <a:xfrm>
              <a:off x="960162" y="3794082"/>
              <a:ext cx="1163011" cy="215444"/>
            </a:xfrm>
            <a:prstGeom prst="rect">
              <a:avLst/>
            </a:prstGeom>
          </p:spPr>
          <p:txBody>
            <a:bodyPr wrap="square" lIns="0" tIns="0" rIns="0" bIns="0">
              <a:spAutoFit/>
            </a:bodyPr>
            <a:lstStyle/>
            <a:p>
              <a:pPr marL="0" marR="0" lvl="0" indent="0" algn="ctr" defTabSz="93234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Azure SQL DW</a:t>
              </a:r>
            </a:p>
          </p:txBody>
        </p:sp>
        <p:sp>
          <p:nvSpPr>
            <p:cNvPr id="211" name="Freeform 106"/>
            <p:cNvSpPr>
              <a:spLocks noEditPoints="1"/>
            </p:cNvSpPr>
            <p:nvPr/>
          </p:nvSpPr>
          <p:spPr bwMode="auto">
            <a:xfrm>
              <a:off x="1220277" y="3017279"/>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FF8C00"/>
            </a:solidFill>
            <a:ln>
              <a:noFill/>
            </a:ln>
            <a:extLst/>
          </p:spPr>
          <p:txBody>
            <a:bodyPr vert="horz" wrap="square" lIns="0" tIns="182880" rIns="0" bIns="0" numCol="1" anchor="ctr" anchorCtr="0" compatLnSpc="1">
              <a:prstTxWarp prst="textNoShape">
                <a:avLst/>
              </a:prstTxWarp>
            </a:bodyP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sp>
          <p:nvSpPr>
            <p:cNvPr id="49" name="Rectangle 48"/>
            <p:cNvSpPr/>
            <p:nvPr/>
          </p:nvSpPr>
          <p:spPr>
            <a:xfrm>
              <a:off x="1046628" y="4873932"/>
              <a:ext cx="990078" cy="215444"/>
            </a:xfrm>
            <a:prstGeom prst="rect">
              <a:avLst/>
            </a:prstGeom>
          </p:spPr>
          <p:txBody>
            <a:bodyPr wrap="square" lIns="0" tIns="0" rIns="0" bIns="0">
              <a:spAutoFit/>
            </a:bodyPr>
            <a:lstStyle/>
            <a:p>
              <a:pPr marL="0" marR="0" lvl="0" indent="0" algn="ctr" defTabSz="93234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Azure tables</a:t>
              </a:r>
            </a:p>
          </p:txBody>
        </p:sp>
        <p:grpSp>
          <p:nvGrpSpPr>
            <p:cNvPr id="297" name="Group 296"/>
            <p:cNvGrpSpPr/>
            <p:nvPr/>
          </p:nvGrpSpPr>
          <p:grpSpPr>
            <a:xfrm>
              <a:off x="1183193" y="4240278"/>
              <a:ext cx="716949" cy="616970"/>
              <a:chOff x="1183193" y="4240278"/>
              <a:chExt cx="716949" cy="616970"/>
            </a:xfrm>
          </p:grpSpPr>
          <p:sp>
            <p:nvSpPr>
              <p:cNvPr id="222" name="Rectangle 209"/>
              <p:cNvSpPr>
                <a:spLocks noChangeArrowheads="1"/>
              </p:cNvSpPr>
              <p:nvPr/>
            </p:nvSpPr>
            <p:spPr bwMode="auto">
              <a:xfrm>
                <a:off x="1183193" y="4240278"/>
                <a:ext cx="716949" cy="61697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18288" rIns="45720" bIns="18288" numCol="1" anchor="b"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ysClr val="windowText" lastClr="000000"/>
                    </a:solidFill>
                    <a:effectLst/>
                    <a:uLnTx/>
                    <a:uFillTx/>
                  </a:rPr>
                  <a:t>Table Storage</a:t>
                </a:r>
              </a:p>
            </p:txBody>
          </p:sp>
          <p:sp>
            <p:nvSpPr>
              <p:cNvPr id="231" name="Freeform 218"/>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232" name="Freeform 219"/>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233" name="Line 220"/>
              <p:cNvSpPr>
                <a:spLocks noChangeShapeType="1"/>
              </p:cNvSpPr>
              <p:nvPr/>
            </p:nvSpPr>
            <p:spPr bwMode="auto">
              <a:xfrm>
                <a:off x="1219083" y="4425704"/>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234" name="Line 221"/>
              <p:cNvSpPr>
                <a:spLocks noChangeShapeType="1"/>
              </p:cNvSpPr>
              <p:nvPr/>
            </p:nvSpPr>
            <p:spPr bwMode="auto">
              <a:xfrm flipH="1">
                <a:off x="1219083" y="4556447"/>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235" name="Line 222"/>
              <p:cNvSpPr>
                <a:spLocks noChangeShapeType="1"/>
              </p:cNvSpPr>
              <p:nvPr/>
            </p:nvSpPr>
            <p:spPr bwMode="auto">
              <a:xfrm>
                <a:off x="1649765"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236" name="Line 223"/>
              <p:cNvSpPr>
                <a:spLocks noChangeShapeType="1"/>
              </p:cNvSpPr>
              <p:nvPr/>
            </p:nvSpPr>
            <p:spPr bwMode="auto">
              <a:xfrm flipV="1">
                <a:off x="1433570"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sp>
            <p:nvSpPr>
              <p:cNvPr id="237" name="Rectangle 224"/>
              <p:cNvSpPr>
                <a:spLocks noChangeArrowheads="1"/>
              </p:cNvSpPr>
              <p:nvPr/>
            </p:nvSpPr>
            <p:spPr bwMode="auto">
              <a:xfrm>
                <a:off x="1219083" y="4286415"/>
                <a:ext cx="216196" cy="140998"/>
              </a:xfrm>
              <a:prstGeom prst="rect">
                <a:avLst/>
              </a:prstGeom>
              <a:solidFill>
                <a:schemeClr val="bg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GB" sz="1500" b="0" i="0" u="none" strike="noStrike" kern="0" cap="none" spc="0" normalizeH="0" baseline="0" noProof="0" dirty="0">
                  <a:ln>
                    <a:noFill/>
                  </a:ln>
                  <a:solidFill>
                    <a:sysClr val="windowText" lastClr="000000"/>
                  </a:solidFill>
                  <a:effectLst/>
                  <a:uLnTx/>
                  <a:uFillTx/>
                </a:endParaRPr>
              </a:p>
            </p:txBody>
          </p:sp>
        </p:grpSp>
        <p:sp>
          <p:nvSpPr>
            <p:cNvPr id="36" name="Rectangle 35"/>
            <p:cNvSpPr/>
            <p:nvPr/>
          </p:nvSpPr>
          <p:spPr>
            <a:xfrm>
              <a:off x="650398" y="6093267"/>
              <a:ext cx="1907672" cy="215444"/>
            </a:xfrm>
            <a:prstGeom prst="rect">
              <a:avLst/>
            </a:prstGeom>
          </p:spPr>
          <p:txBody>
            <a:bodyPr wrap="square" lIns="0" tIns="0" rIns="0" bIns="0">
              <a:spAutoFit/>
            </a:bodyPr>
            <a:lstStyle/>
            <a:p>
              <a:pPr marL="0" marR="0" lvl="0" indent="0" algn="ctr" defTabSz="93234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On-premises databases</a:t>
              </a:r>
            </a:p>
          </p:txBody>
        </p:sp>
        <p:sp>
          <p:nvSpPr>
            <p:cNvPr id="262" name="Database Part 2"/>
            <p:cNvSpPr>
              <a:spLocks/>
            </p:cNvSpPr>
            <p:nvPr/>
          </p:nvSpPr>
          <p:spPr bwMode="auto">
            <a:xfrm>
              <a:off x="97722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65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263" name="Database Part 1"/>
            <p:cNvSpPr>
              <a:spLocks noEditPoints="1"/>
            </p:cNvSpPr>
            <p:nvPr/>
          </p:nvSpPr>
          <p:spPr bwMode="auto">
            <a:xfrm>
              <a:off x="97722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65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266" name="Database Part 2"/>
            <p:cNvSpPr>
              <a:spLocks/>
            </p:cNvSpPr>
            <p:nvPr/>
          </p:nvSpPr>
          <p:spPr bwMode="auto">
            <a:xfrm>
              <a:off x="157179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65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267" name="Database Part 1"/>
            <p:cNvSpPr>
              <a:spLocks noEditPoints="1"/>
            </p:cNvSpPr>
            <p:nvPr/>
          </p:nvSpPr>
          <p:spPr bwMode="auto">
            <a:xfrm>
              <a:off x="157179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65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392" name="Group 391"/>
            <p:cNvGrpSpPr/>
            <p:nvPr/>
          </p:nvGrpSpPr>
          <p:grpSpPr>
            <a:xfrm>
              <a:off x="1220277" y="1700394"/>
              <a:ext cx="1039827" cy="759788"/>
              <a:chOff x="1171818" y="1700394"/>
              <a:chExt cx="1039827" cy="759788"/>
            </a:xfrm>
          </p:grpSpPr>
          <p:sp>
            <p:nvSpPr>
              <p:cNvPr id="393" name="Freeform 106"/>
              <p:cNvSpPr>
                <a:spLocks noEditPoints="1"/>
              </p:cNvSpPr>
              <p:nvPr/>
            </p:nvSpPr>
            <p:spPr bwMode="auto">
              <a:xfrm>
                <a:off x="1171818" y="1700394"/>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82880" rIns="0" bIns="0" numCol="1" anchor="ctr" anchorCtr="0" compatLnSpc="1">
                <a:prstTxWarp prst="textNoShape">
                  <a:avLst/>
                </a:prstTxWarp>
              </a:bodyPr>
              <a:lstStyle/>
              <a:p>
                <a:pPr marL="0" marR="0" lvl="0" indent="0" algn="ctr" defTabSz="932688"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rPr>
                  <a:t>SQL</a:t>
                </a:r>
              </a:p>
            </p:txBody>
          </p:sp>
          <p:sp>
            <p:nvSpPr>
              <p:cNvPr id="394" name="Freeform 46"/>
              <p:cNvSpPr>
                <a:spLocks/>
              </p:cNvSpPr>
              <p:nvPr/>
            </p:nvSpPr>
            <p:spPr bwMode="auto">
              <a:xfrm>
                <a:off x="1673482" y="2104582"/>
                <a:ext cx="538163" cy="35560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ysClr val="windowText" lastClr="000000"/>
                  </a:solidFill>
                  <a:effectLst/>
                  <a:uLnTx/>
                  <a:uFillTx/>
                </a:endParaRPr>
              </a:p>
            </p:txBody>
          </p:sp>
        </p:grpSp>
      </p:grpSp>
      <p:grpSp>
        <p:nvGrpSpPr>
          <p:cNvPr id="17" name="Group 16"/>
          <p:cNvGrpSpPr/>
          <p:nvPr/>
        </p:nvGrpSpPr>
        <p:grpSpPr>
          <a:xfrm>
            <a:off x="5519231" y="3109482"/>
            <a:ext cx="1027461" cy="1085530"/>
            <a:chOff x="5410733" y="3048788"/>
            <a:chExt cx="1007263" cy="1064342"/>
          </a:xfrm>
        </p:grpSpPr>
        <p:sp>
          <p:nvSpPr>
            <p:cNvPr id="31" name="TextBox 30"/>
            <p:cNvSpPr txBox="1"/>
            <p:nvPr/>
          </p:nvSpPr>
          <p:spPr>
            <a:xfrm>
              <a:off x="5410733" y="3882298"/>
              <a:ext cx="1007263" cy="230832"/>
            </a:xfrm>
            <a:prstGeom prst="rect">
              <a:avLst/>
            </a:prstGeom>
            <a:noFill/>
          </p:spPr>
          <p:txBody>
            <a:bodyPr wrap="square" lIns="0" tIns="0" rIns="0" bIns="0" rtlCol="0">
              <a:spAutoFit/>
            </a:bodyPr>
            <a:lstStyle/>
            <a:p>
              <a:pPr marL="0" marR="0" lvl="0" indent="0" defTabSz="932688" eaLnBrk="1" fontAlgn="auto" latinLnBrk="0" hangingPunct="1">
                <a:lnSpc>
                  <a:spcPct val="100000"/>
                </a:lnSpc>
                <a:spcBef>
                  <a:spcPts val="0"/>
                </a:spcBef>
                <a:spcAft>
                  <a:spcPts val="612"/>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rPr>
                <a:t>ADL Store</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897" y="3048788"/>
              <a:ext cx="904934" cy="904934"/>
            </a:xfrm>
            <a:prstGeom prst="rect">
              <a:avLst/>
            </a:prstGeom>
          </p:spPr>
        </p:pic>
      </p:grpSp>
      <p:sp>
        <p:nvSpPr>
          <p:cNvPr id="26" name="TextBox 25"/>
          <p:cNvSpPr txBox="1"/>
          <p:nvPr/>
        </p:nvSpPr>
        <p:spPr>
          <a:xfrm>
            <a:off x="7189837" y="3047253"/>
            <a:ext cx="3065192" cy="215444"/>
          </a:xfrm>
          <a:prstGeom prst="rect">
            <a:avLst/>
          </a:prstGeom>
          <a:noFill/>
        </p:spPr>
        <p:txBody>
          <a:bodyPr wrap="square" lIns="0" tIns="0" rIns="0" bIns="0" rtlCol="0">
            <a:spAutoFit/>
          </a:bodyPr>
          <a:lstStyle/>
          <a:p>
            <a:pPr marL="0" marR="0" lvl="0" indent="0" defTabSz="932617"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ADL built-in copy service</a:t>
            </a:r>
          </a:p>
        </p:txBody>
      </p:sp>
      <p:cxnSp>
        <p:nvCxnSpPr>
          <p:cNvPr id="382" name="Straight Connector 381"/>
          <p:cNvCxnSpPr/>
          <p:nvPr/>
        </p:nvCxnSpPr>
        <p:spPr>
          <a:xfrm flipH="1">
            <a:off x="7004654" y="3295513"/>
            <a:ext cx="3250377" cy="0"/>
          </a:xfrm>
          <a:prstGeom prst="line">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5423031" y="5026162"/>
            <a:ext cx="1183846" cy="439465"/>
          </a:xfrm>
          <a:prstGeom prst="rect">
            <a:avLst/>
          </a:prstGeom>
          <a:noFill/>
        </p:spPr>
        <p:txBody>
          <a:bodyPr wrap="square" lIns="0" tIns="0" rIns="0" bIns="0" rtlCol="0">
            <a:spAutoFit/>
          </a:bodyPr>
          <a:lstStyle/>
          <a:p>
            <a:pPr marL="0" marR="0" lvl="0" indent="0" algn="ctr" defTabSz="932617"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Azure Stream Analytics</a:t>
            </a:r>
          </a:p>
        </p:txBody>
      </p:sp>
      <p:sp>
        <p:nvSpPr>
          <p:cNvPr id="106" name="TextBox 105"/>
          <p:cNvSpPr txBox="1"/>
          <p:nvPr/>
        </p:nvSpPr>
        <p:spPr>
          <a:xfrm>
            <a:off x="7189837" y="3302970"/>
            <a:ext cx="1533768" cy="219733"/>
          </a:xfrm>
          <a:prstGeom prst="rect">
            <a:avLst/>
          </a:prstGeom>
          <a:noFill/>
        </p:spPr>
        <p:txBody>
          <a:bodyPr wrap="square" lIns="0" tIns="0" rIns="0" bIns="0" rtlCol="0">
            <a:spAutoFit/>
          </a:bodyPr>
          <a:lstStyle/>
          <a:p>
            <a:pPr marL="0" marR="0" lvl="0" indent="0" defTabSz="932617"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Azure Data Factory</a:t>
            </a:r>
          </a:p>
        </p:txBody>
      </p:sp>
      <p:grpSp>
        <p:nvGrpSpPr>
          <p:cNvPr id="5" name="Group 4"/>
          <p:cNvGrpSpPr/>
          <p:nvPr/>
        </p:nvGrpSpPr>
        <p:grpSpPr>
          <a:xfrm>
            <a:off x="10578016" y="1634591"/>
            <a:ext cx="1043819" cy="1256048"/>
            <a:chOff x="10578016" y="1634591"/>
            <a:chExt cx="1043819" cy="1256048"/>
          </a:xfrm>
        </p:grpSpPr>
        <p:sp>
          <p:nvSpPr>
            <p:cNvPr id="90" name="Rectangle 89"/>
            <p:cNvSpPr/>
            <p:nvPr/>
          </p:nvSpPr>
          <p:spPr>
            <a:xfrm>
              <a:off x="10578016" y="2582862"/>
              <a:ext cx="1016625" cy="307777"/>
            </a:xfrm>
            <a:prstGeom prst="rect">
              <a:avLst/>
            </a:prstGeom>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HDI Storm</a:t>
              </a:r>
            </a:p>
          </p:txBody>
        </p:sp>
        <p:pic>
          <p:nvPicPr>
            <p:cNvPr id="91" name="Graphic 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42159" y="1634591"/>
              <a:ext cx="595313" cy="595313"/>
            </a:xfrm>
            <a:prstGeom prst="rect">
              <a:avLst/>
            </a:prstGeom>
          </p:spPr>
        </p:pic>
        <p:pic>
          <p:nvPicPr>
            <p:cNvPr id="92" name="Picture 91"/>
            <p:cNvPicPr>
              <a:picLocks noChangeAspect="1"/>
            </p:cNvPicPr>
            <p:nvPr/>
          </p:nvPicPr>
          <p:blipFill>
            <a:blip r:embed="rId6"/>
            <a:stretch>
              <a:fillRect/>
            </a:stretch>
          </p:blipFill>
          <p:spPr>
            <a:xfrm>
              <a:off x="10642159" y="2228552"/>
              <a:ext cx="979676" cy="359214"/>
            </a:xfrm>
            <a:prstGeom prst="rect">
              <a:avLst/>
            </a:prstGeom>
          </p:spPr>
        </p:pic>
      </p:grpSp>
      <p:sp>
        <p:nvSpPr>
          <p:cNvPr id="4" name="Rectangle 3"/>
          <p:cNvSpPr/>
          <p:nvPr/>
        </p:nvSpPr>
        <p:spPr>
          <a:xfrm>
            <a:off x="7219422" y="1820862"/>
            <a:ext cx="1742015"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Configure </a:t>
            </a:r>
            <a:r>
              <a:rPr kumimoji="0" lang="en-US" sz="1400" b="0" i="0" u="none" strike="noStrike" kern="0" cap="none" spc="0" normalizeH="0" baseline="0" noProof="0" dirty="0" err="1">
                <a:ln>
                  <a:noFill/>
                </a:ln>
                <a:solidFill>
                  <a:sysClr val="windowText" lastClr="000000"/>
                </a:solidFill>
                <a:effectLst/>
                <a:uLnTx/>
                <a:uFillTx/>
              </a:rPr>
              <a:t>HdfsBolt</a:t>
            </a:r>
            <a:r>
              <a:rPr kumimoji="0" lang="en-US" sz="1400" b="0" i="0" u="none" strike="noStrike" kern="0" cap="none" spc="0" normalizeH="0" baseline="0" noProof="0" dirty="0">
                <a:ln>
                  <a:noFill/>
                </a:ln>
                <a:solidFill>
                  <a:sysClr val="windowText" lastClr="000000"/>
                </a:solidFill>
                <a:effectLst/>
                <a:uLnTx/>
                <a:uFillTx/>
              </a:rPr>
              <a:t> </a:t>
            </a:r>
          </a:p>
        </p:txBody>
      </p:sp>
    </p:spTree>
    <p:extLst>
      <p:ext uri="{BB962C8B-B14F-4D97-AF65-F5344CB8AC3E}">
        <p14:creationId xmlns:p14="http://schemas.microsoft.com/office/powerpoint/2010/main" val="417775997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0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p:bldP spid="23" grpId="0"/>
      <p:bldP spid="26" grpId="0"/>
      <p:bldP spid="105" grpId="0"/>
      <p:bldP spid="106"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solidFill>
                  <a:schemeClr val="tx1"/>
                </a:solidFill>
              </a:rPr>
              <a:t>ADLS: Move really large datasets</a:t>
            </a:r>
          </a:p>
        </p:txBody>
      </p:sp>
      <p:cxnSp>
        <p:nvCxnSpPr>
          <p:cNvPr id="32" name="Straight Connector 31"/>
          <p:cNvCxnSpPr/>
          <p:nvPr/>
        </p:nvCxnSpPr>
        <p:spPr>
          <a:xfrm>
            <a:off x="2792756" y="-14090"/>
            <a:ext cx="6529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Content Placeholder 2"/>
          <p:cNvSpPr txBox="1">
            <a:spLocks/>
          </p:cNvSpPr>
          <p:nvPr/>
        </p:nvSpPr>
        <p:spPr>
          <a:xfrm>
            <a:off x="0" y="1212850"/>
            <a:ext cx="11887200" cy="4722812"/>
          </a:xfrm>
          <a:prstGeom prst="rect">
            <a:avLst/>
          </a:prstGeom>
        </p:spPr>
        <p:txBody>
          <a:bodyPr vert="horz" wrap="square" lIns="146304" tIns="91440" rIns="146304" bIns="9144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bg1"/>
                    </a:gs>
                    <a:gs pos="100000">
                      <a:schemeClr val="bg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bg1"/>
                    </a:gs>
                    <a:gs pos="100000">
                      <a:schemeClr val="bg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bg1"/>
                    </a:gs>
                    <a:gs pos="100000">
                      <a:schemeClr val="bg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1"/>
                    </a:gs>
                    <a:gs pos="100000">
                      <a:schemeClr val="bg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bg1"/>
                    </a:gs>
                    <a:gs pos="100000">
                      <a:schemeClr val="bg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dirty="0">
                <a:ln>
                  <a:noFill/>
                </a:ln>
                <a:solidFill>
                  <a:schemeClr val="tx1"/>
                </a:solidFill>
                <a:effectLst/>
                <a:uLnTx/>
                <a:uFillTx/>
                <a:latin typeface="+mj-lt"/>
                <a:ea typeface="+mn-ea"/>
                <a:cs typeface="+mn-cs"/>
              </a:rPr>
              <a:t>Azure ExpressRoute</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Dedicated private connections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Supported bandwidth up to 10Gbps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dirty="0">
                <a:ln>
                  <a:noFill/>
                </a:ln>
                <a:solidFill>
                  <a:schemeClr val="tx1"/>
                </a:solidFill>
                <a:effectLst/>
                <a:uLnTx/>
                <a:uFillTx/>
                <a:latin typeface="+mj-lt"/>
                <a:ea typeface="+mn-ea"/>
                <a:cs typeface="+mn-cs"/>
              </a:rPr>
              <a:t>"Offline“ </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Azure Import/Export service </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Data is first uploaded to Azure Storage Blobs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Use Azure Data Factory or </a:t>
            </a:r>
            <a:r>
              <a:rPr kumimoji="0" lang="en-US" sz="2400" b="0" i="0" u="none" strike="noStrike" kern="1200" cap="none" spc="0" normalizeH="0" baseline="0" noProof="0" dirty="0" err="1">
                <a:ln>
                  <a:noFill/>
                </a:ln>
                <a:solidFill>
                  <a:schemeClr val="tx1"/>
                </a:solidFill>
                <a:effectLst/>
                <a:uLnTx/>
                <a:uFillTx/>
                <a:latin typeface="+mn-lt"/>
                <a:ea typeface="+mn-ea"/>
                <a:cs typeface="+mn-cs"/>
              </a:rPr>
              <a:t>AdlCopy</a:t>
            </a:r>
            <a:r>
              <a:rPr kumimoji="0" lang="en-US" sz="2400" b="0" i="0" u="none" strike="noStrike" kern="1200" cap="none" spc="0" normalizeH="0" baseline="0" noProof="0" dirty="0">
                <a:ln>
                  <a:noFill/>
                </a:ln>
                <a:solidFill>
                  <a:schemeClr val="tx1"/>
                </a:solidFill>
                <a:effectLst/>
                <a:uLnTx/>
                <a:uFillTx/>
                <a:latin typeface="+mn-lt"/>
                <a:ea typeface="+mn-ea"/>
                <a:cs typeface="+mn-cs"/>
              </a:rPr>
              <a:t> to copy data from Azure Storage Blobs to Data Lake Store</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4000" b="0" i="0" u="none" strike="noStrike" kern="1200" cap="none" spc="0" normalizeH="0" baseline="0" noProof="0" dirty="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17079988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‘Spilling’ Your Data into Azure Data Lake: Patterns &amp; How-tos</a:t>
            </a:r>
            <a:endParaRPr lang="en-US" dirty="0"/>
          </a:p>
        </p:txBody>
      </p:sp>
      <p:sp>
        <p:nvSpPr>
          <p:cNvPr id="3" name="Text Placeholder 2"/>
          <p:cNvSpPr>
            <a:spLocks noGrp="1"/>
          </p:cNvSpPr>
          <p:nvPr>
            <p:ph type="body" sz="quarter" idx="12"/>
          </p:nvPr>
        </p:nvSpPr>
        <p:spPr/>
        <p:txBody>
          <a:bodyPr/>
          <a:lstStyle/>
          <a:p>
            <a:r>
              <a:rPr lang="en-US" dirty="0"/>
              <a:t>Jason Chen </a:t>
            </a:r>
          </a:p>
          <a:p>
            <a:r>
              <a:rPr lang="en-US" dirty="0"/>
              <a:t>Principal Program Manager</a:t>
            </a:r>
          </a:p>
          <a:p>
            <a:endParaRPr lang="en-US" dirty="0"/>
          </a:p>
        </p:txBody>
      </p:sp>
    </p:spTree>
    <p:extLst>
      <p:ext uri="{BB962C8B-B14F-4D97-AF65-F5344CB8AC3E}">
        <p14:creationId xmlns:p14="http://schemas.microsoft.com/office/powerpoint/2010/main" val="1887901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0" y="1212850"/>
            <a:ext cx="11887200" cy="4037013"/>
          </a:xfrm>
        </p:spPr>
        <p:txBody>
          <a:bodyPr>
            <a:normAutofit/>
          </a:bodyPr>
          <a:lstStyle/>
          <a:p>
            <a:r>
              <a:rPr lang="en-US" dirty="0">
                <a:solidFill>
                  <a:schemeClr val="tx1"/>
                </a:solidFill>
              </a:rPr>
              <a:t>A command line tool</a:t>
            </a:r>
          </a:p>
          <a:p>
            <a:r>
              <a:rPr lang="en-US" dirty="0">
                <a:solidFill>
                  <a:schemeClr val="tx1"/>
                </a:solidFill>
              </a:rPr>
              <a:t>Copy data</a:t>
            </a:r>
          </a:p>
          <a:p>
            <a:pPr lvl="1"/>
            <a:r>
              <a:rPr lang="en-US" dirty="0">
                <a:solidFill>
                  <a:schemeClr val="tx1"/>
                </a:solidFill>
              </a:rPr>
              <a:t>Azure Storage Blobs &lt;==&gt;Azure Data Lake Store</a:t>
            </a:r>
          </a:p>
          <a:p>
            <a:pPr lvl="1"/>
            <a:r>
              <a:rPr lang="en-US" dirty="0">
                <a:solidFill>
                  <a:schemeClr val="tx1"/>
                </a:solidFill>
              </a:rPr>
              <a:t>Azure Data Lake Store &lt;==&gt;Azure Data Lake Store</a:t>
            </a:r>
          </a:p>
          <a:p>
            <a:r>
              <a:rPr lang="en-US" dirty="0">
                <a:solidFill>
                  <a:schemeClr val="tx1"/>
                </a:solidFill>
              </a:rPr>
              <a:t>Run in two ways:</a:t>
            </a:r>
          </a:p>
          <a:p>
            <a:pPr lvl="1"/>
            <a:r>
              <a:rPr lang="en-US" sz="2380" dirty="0">
                <a:solidFill>
                  <a:schemeClr val="tx1"/>
                </a:solidFill>
              </a:rPr>
              <a:t>Standalone</a:t>
            </a:r>
          </a:p>
          <a:p>
            <a:pPr lvl="1"/>
            <a:r>
              <a:rPr lang="en-US" sz="2380" dirty="0">
                <a:solidFill>
                  <a:schemeClr val="tx1"/>
                </a:solidFill>
              </a:rPr>
              <a:t>Using a Data Lake Analytics account</a:t>
            </a:r>
            <a:endParaRPr lang="en-US" dirty="0">
              <a:solidFill>
                <a:schemeClr val="tx1"/>
              </a:solidFill>
            </a:endParaRPr>
          </a:p>
        </p:txBody>
      </p:sp>
      <p:sp>
        <p:nvSpPr>
          <p:cNvPr id="2" name="Title 1"/>
          <p:cNvSpPr>
            <a:spLocks noGrp="1"/>
          </p:cNvSpPr>
          <p:nvPr>
            <p:ph type="title" idx="4294967295"/>
          </p:nvPr>
        </p:nvSpPr>
        <p:spPr>
          <a:xfrm>
            <a:off x="547688" y="295275"/>
            <a:ext cx="11888787" cy="917575"/>
          </a:xfrm>
        </p:spPr>
        <p:txBody>
          <a:bodyPr/>
          <a:lstStyle/>
          <a:p>
            <a:r>
              <a:rPr lang="en-US" dirty="0" err="1">
                <a:solidFill>
                  <a:schemeClr val="tx1"/>
                </a:solidFill>
              </a:rPr>
              <a:t>AdlCopy</a:t>
            </a:r>
            <a:endParaRPr lang="en-US" dirty="0">
              <a:solidFill>
                <a:schemeClr val="tx1"/>
              </a:solidFill>
            </a:endParaRPr>
          </a:p>
        </p:txBody>
      </p:sp>
      <p:sp>
        <p:nvSpPr>
          <p:cNvPr id="5" name="Rectangle 2"/>
          <p:cNvSpPr>
            <a:spLocks noChangeArrowheads="1"/>
          </p:cNvSpPr>
          <p:nvPr/>
        </p:nvSpPr>
        <p:spPr bwMode="auto">
          <a:xfrm>
            <a:off x="1360928" y="5529712"/>
            <a:ext cx="9908910" cy="1035967"/>
          </a:xfrm>
          <a:prstGeom prst="rect">
            <a:avLst/>
          </a:prstGeom>
          <a:solidFill>
            <a:schemeClr val="accent6"/>
          </a:solidFill>
          <a:ln>
            <a:noFill/>
          </a:ln>
          <a:effectLst/>
        </p:spPr>
        <p:txBody>
          <a:bodyPr vert="horz" wrap="square" lIns="93260" tIns="46630" rIns="93260" bIns="46630" numCol="1" anchor="ctr" anchorCtr="0" compatLnSpc="1">
            <a:prstTxWarp prst="textNoShape">
              <a:avLst/>
            </a:prstTxWarp>
            <a:spAutoFit/>
          </a:bodyPr>
          <a:lstStyle/>
          <a:p>
            <a:pPr marL="0" marR="0" lvl="0" indent="0" defTabSz="777149" eaLnBrk="0" fontAlgn="base" latinLnBrk="0" hangingPunct="0">
              <a:lnSpc>
                <a:spcPct val="100000"/>
              </a:lnSpc>
              <a:spcBef>
                <a:spcPct val="0"/>
              </a:spcBef>
              <a:spcAft>
                <a:spcPct val="0"/>
              </a:spcAft>
              <a:buClrTx/>
              <a:buSzTx/>
              <a:buFontTx/>
              <a:buNone/>
              <a:tabLst/>
              <a:defRPr/>
            </a:pPr>
            <a:r>
              <a:rPr kumimoji="0" lang="en-US" altLang="en-US" sz="2000" b="1"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AdlCopy</a:t>
            </a:r>
            <a:r>
              <a:rPr kumimoji="0" lang="en-US" altLang="en-US" sz="20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en-US" sz="20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Source</a:t>
            </a:r>
            <a:r>
              <a:rPr kumimoji="0" lang="en-US" altLang="en-US" sz="20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&lt;Blob source&gt; /</a:t>
            </a:r>
            <a:r>
              <a:rPr kumimoji="0" lang="en-US" altLang="en-US" sz="2000" b="1"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Dest</a:t>
            </a:r>
            <a:r>
              <a:rPr kumimoji="0" lang="en-US" altLang="en-US" sz="20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&lt;ADLS destination&gt; /</a:t>
            </a:r>
            <a:r>
              <a:rPr kumimoji="0" lang="en-US" altLang="en-US" sz="2000" b="1"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SourceKey</a:t>
            </a:r>
            <a:r>
              <a:rPr kumimoji="0" lang="en-US" altLang="en-US" sz="20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&lt;Key for Blob account&gt; /</a:t>
            </a:r>
            <a:r>
              <a:rPr kumimoji="0" lang="en-US" altLang="en-US" sz="20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Account</a:t>
            </a:r>
            <a:r>
              <a:rPr kumimoji="0" lang="en-US" altLang="en-US" sz="20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&lt;ADLA account&gt; /</a:t>
            </a:r>
            <a:r>
              <a:rPr kumimoji="0" lang="en-US" altLang="en-US" sz="20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Units</a:t>
            </a:r>
            <a:r>
              <a:rPr kumimoji="0" lang="en-US" altLang="en-US" sz="20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&lt;Number of Analytics units&gt; </a:t>
            </a:r>
          </a:p>
        </p:txBody>
      </p:sp>
    </p:spTree>
    <p:extLst>
      <p:ext uri="{BB962C8B-B14F-4D97-AF65-F5344CB8AC3E}">
        <p14:creationId xmlns:p14="http://schemas.microsoft.com/office/powerpoint/2010/main" val="4306483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0" y="1212850"/>
            <a:ext cx="11887200" cy="2487284"/>
          </a:xfrm>
        </p:spPr>
        <p:txBody>
          <a:bodyPr/>
          <a:lstStyle/>
          <a:p>
            <a:r>
              <a:rPr lang="en-US" dirty="0">
                <a:solidFill>
                  <a:schemeClr val="tx1"/>
                </a:solidFill>
              </a:rPr>
              <a:t>Copy data </a:t>
            </a:r>
          </a:p>
          <a:p>
            <a:pPr lvl="1"/>
            <a:r>
              <a:rPr lang="en-US" dirty="0">
                <a:solidFill>
                  <a:schemeClr val="tx1"/>
                </a:solidFill>
              </a:rPr>
              <a:t>M/R Hadoop job </a:t>
            </a:r>
          </a:p>
          <a:p>
            <a:pPr lvl="1"/>
            <a:r>
              <a:rPr lang="en-US" dirty="0">
                <a:solidFill>
                  <a:schemeClr val="tx1"/>
                </a:solidFill>
              </a:rPr>
              <a:t>HDInsight cluster storage </a:t>
            </a:r>
            <a:r>
              <a:rPr lang="en-US" dirty="0">
                <a:solidFill>
                  <a:schemeClr val="tx1"/>
                </a:solidFill>
                <a:sym typeface="Wingdings" panose="05000000000000000000" pitchFamily="2" charset="2"/>
              </a:rPr>
              <a:t>&lt;==&gt; </a:t>
            </a:r>
            <a:r>
              <a:rPr lang="en-US" dirty="0">
                <a:solidFill>
                  <a:schemeClr val="tx1"/>
                </a:solidFill>
              </a:rPr>
              <a:t>Data Lake Store account</a:t>
            </a:r>
          </a:p>
          <a:p>
            <a:endParaRPr lang="en-US" dirty="0">
              <a:solidFill>
                <a:schemeClr val="tx1"/>
              </a:solidFill>
            </a:endParaRPr>
          </a:p>
          <a:p>
            <a:endParaRPr lang="en-US" sz="1530" b="1" dirty="0">
              <a:solidFill>
                <a:schemeClr val="tx1"/>
              </a:solidFill>
              <a:latin typeface="Courier New" panose="02070309020205020404" pitchFamily="49" charset="0"/>
              <a:cs typeface="Courier New" panose="02070309020205020404" pitchFamily="49" charset="0"/>
            </a:endParaRPr>
          </a:p>
        </p:txBody>
      </p:sp>
      <p:sp>
        <p:nvSpPr>
          <p:cNvPr id="2" name="Title 1"/>
          <p:cNvSpPr>
            <a:spLocks noGrp="1"/>
          </p:cNvSpPr>
          <p:nvPr>
            <p:ph type="title" idx="4294967295"/>
          </p:nvPr>
        </p:nvSpPr>
        <p:spPr>
          <a:xfrm>
            <a:off x="547688" y="295275"/>
            <a:ext cx="11888787" cy="917575"/>
          </a:xfrm>
        </p:spPr>
        <p:txBody>
          <a:bodyPr/>
          <a:lstStyle/>
          <a:p>
            <a:r>
              <a:rPr lang="en-US" dirty="0" err="1">
                <a:solidFill>
                  <a:schemeClr val="tx1"/>
                </a:solidFill>
              </a:rPr>
              <a:t>distcp</a:t>
            </a:r>
            <a:endParaRPr lang="en-US" dirty="0">
              <a:solidFill>
                <a:schemeClr val="tx1"/>
              </a:solidFill>
            </a:endParaRPr>
          </a:p>
        </p:txBody>
      </p:sp>
      <p:sp>
        <p:nvSpPr>
          <p:cNvPr id="6" name="Rectangle 2"/>
          <p:cNvSpPr>
            <a:spLocks noChangeArrowheads="1"/>
          </p:cNvSpPr>
          <p:nvPr/>
        </p:nvSpPr>
        <p:spPr bwMode="auto">
          <a:xfrm>
            <a:off x="583759" y="4603687"/>
            <a:ext cx="11463248" cy="1325277"/>
          </a:xfrm>
          <a:prstGeom prst="rect">
            <a:avLst/>
          </a:prstGeom>
          <a:solidFill>
            <a:schemeClr val="accent6"/>
          </a:solidFill>
          <a:ln>
            <a:noFill/>
          </a:ln>
          <a:effectLst/>
        </p:spPr>
        <p:txBody>
          <a:bodyPr vert="horz" wrap="square" lIns="93260" tIns="46630" rIns="93260" bIns="46630" numCol="1" anchor="ctr" anchorCtr="0" compatLnSpc="1">
            <a:prstTxWarp prst="textNoShape">
              <a:avLst/>
            </a:prstTxWarp>
            <a:spAutoFit/>
          </a:bodyPr>
          <a:lstStyle/>
          <a:p>
            <a:pPr marL="0" marR="0" lvl="0" indent="0" defTabSz="777149" eaLnBrk="0" fontAlgn="base" latinLnBrk="0" hangingPunct="0">
              <a:lnSpc>
                <a:spcPct val="100000"/>
              </a:lnSpc>
              <a:spcBef>
                <a:spcPct val="0"/>
              </a:spcBef>
              <a:spcAft>
                <a:spcPct val="0"/>
              </a:spcAft>
              <a:buClrTx/>
              <a:buSzTx/>
              <a:buFontTx/>
              <a:buNone/>
              <a:tabLst/>
              <a:defRPr/>
            </a:pPr>
            <a:r>
              <a:rPr kumimoji="0" lang="en-US" altLang="en-US" sz="2000" b="1"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hadoop</a:t>
            </a:r>
            <a:r>
              <a:rPr kumimoji="0" lang="en-US" altLang="en-US" sz="20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en-US" sz="2000" b="1"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distcp</a:t>
            </a:r>
            <a:r>
              <a:rPr kumimoji="0" lang="en-US" altLang="en-US" sz="20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en-US" sz="20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wasb://&lt;container_name&gt;@&lt;storage_account_name&gt;.blob.core.windows.net/example/data/gutenberg adl://&lt;data_lake_store_account&gt;.azuredatalakestore.net:443/myfolder </a:t>
            </a:r>
          </a:p>
        </p:txBody>
      </p:sp>
    </p:spTree>
    <p:extLst>
      <p:ext uri="{BB962C8B-B14F-4D97-AF65-F5344CB8AC3E}">
        <p14:creationId xmlns:p14="http://schemas.microsoft.com/office/powerpoint/2010/main" val="27557583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0" y="1211263"/>
            <a:ext cx="11887200" cy="3351212"/>
          </a:xfrm>
        </p:spPr>
        <p:txBody>
          <a:bodyPr vert="horz" lIns="77717" tIns="38858" rIns="77717" bIns="38858" rtlCol="0" anchor="t">
            <a:normAutofit fontScale="92500" lnSpcReduction="20000"/>
          </a:bodyPr>
          <a:lstStyle/>
          <a:p>
            <a:r>
              <a:rPr lang="en-US" dirty="0">
                <a:solidFill>
                  <a:schemeClr val="tx1"/>
                </a:solidFill>
                <a:hlinkClick r:id="rId2"/>
              </a:rPr>
              <a:t>Apache Sqoop</a:t>
            </a:r>
            <a:r>
              <a:rPr lang="en-US" dirty="0">
                <a:solidFill>
                  <a:schemeClr val="tx1"/>
                </a:solidFill>
              </a:rPr>
              <a:t> is a tool designed to transfer data between relational databases and a big data repository, such as Data Lake Store. </a:t>
            </a:r>
          </a:p>
          <a:p>
            <a:r>
              <a:rPr lang="en-US" dirty="0">
                <a:solidFill>
                  <a:schemeClr val="tx1"/>
                </a:solidFill>
              </a:rPr>
              <a:t>You can use </a:t>
            </a:r>
            <a:r>
              <a:rPr lang="en-US" dirty="0" err="1">
                <a:solidFill>
                  <a:schemeClr val="tx1"/>
                </a:solidFill>
              </a:rPr>
              <a:t>Sqoop</a:t>
            </a:r>
            <a:r>
              <a:rPr lang="en-US" dirty="0">
                <a:solidFill>
                  <a:schemeClr val="tx1"/>
                </a:solidFill>
              </a:rPr>
              <a:t> to copy data </a:t>
            </a:r>
            <a:r>
              <a:rPr lang="en-US" b="1" dirty="0">
                <a:solidFill>
                  <a:schemeClr val="tx1"/>
                </a:solidFill>
              </a:rPr>
              <a:t>to and from</a:t>
            </a:r>
            <a:r>
              <a:rPr lang="en-US" dirty="0">
                <a:solidFill>
                  <a:schemeClr val="tx1"/>
                </a:solidFill>
              </a:rPr>
              <a:t> Azure SQL database into a Data Lake Store account, in addition to other </a:t>
            </a:r>
            <a:r>
              <a:rPr lang="en-US" dirty="0" err="1">
                <a:solidFill>
                  <a:schemeClr val="tx1"/>
                </a:solidFill>
              </a:rPr>
              <a:t>other</a:t>
            </a:r>
            <a:r>
              <a:rPr lang="en-US" dirty="0">
                <a:solidFill>
                  <a:schemeClr val="tx1"/>
                </a:solidFill>
              </a:rPr>
              <a:t> relational </a:t>
            </a:r>
            <a:r>
              <a:rPr lang="en-US" dirty="0" err="1">
                <a:solidFill>
                  <a:schemeClr val="tx1"/>
                </a:solidFill>
              </a:rPr>
              <a:t>DBs.</a:t>
            </a:r>
            <a:endParaRPr lang="en-US" dirty="0">
              <a:solidFill>
                <a:schemeClr val="tx1"/>
              </a:solidFill>
            </a:endParaRPr>
          </a:p>
          <a:p>
            <a:r>
              <a:rPr lang="en-US" dirty="0">
                <a:solidFill>
                  <a:schemeClr val="tx1"/>
                </a:solidFill>
              </a:rPr>
              <a:t>More details are </a:t>
            </a:r>
            <a:r>
              <a:rPr lang="en-US" dirty="0">
                <a:solidFill>
                  <a:schemeClr val="tx1"/>
                </a:solidFill>
                <a:hlinkClick r:id="rId3"/>
              </a:rPr>
              <a:t>here</a:t>
            </a:r>
            <a:r>
              <a:rPr lang="en-US" dirty="0">
                <a:solidFill>
                  <a:schemeClr val="tx1"/>
                </a:solidFill>
              </a:rPr>
              <a:t>.</a:t>
            </a:r>
          </a:p>
          <a:p>
            <a:endParaRPr lang="en-US" dirty="0">
              <a:solidFill>
                <a:schemeClr val="tx1"/>
              </a:solidFill>
            </a:endParaRPr>
          </a:p>
          <a:p>
            <a:endParaRPr lang="en-US" dirty="0">
              <a:solidFill>
                <a:schemeClr val="tx1"/>
              </a:solidFill>
            </a:endParaRPr>
          </a:p>
        </p:txBody>
      </p:sp>
      <p:sp>
        <p:nvSpPr>
          <p:cNvPr id="2" name="Title 1"/>
          <p:cNvSpPr>
            <a:spLocks noGrp="1"/>
          </p:cNvSpPr>
          <p:nvPr>
            <p:ph type="title" idx="4294967295"/>
          </p:nvPr>
        </p:nvSpPr>
        <p:spPr>
          <a:xfrm>
            <a:off x="547688" y="295275"/>
            <a:ext cx="11888787" cy="917575"/>
          </a:xfrm>
        </p:spPr>
        <p:txBody>
          <a:bodyPr/>
          <a:lstStyle/>
          <a:p>
            <a:r>
              <a:rPr lang="en-US" dirty="0" err="1">
                <a:solidFill>
                  <a:schemeClr val="tx1"/>
                </a:solidFill>
              </a:rPr>
              <a:t>sqoop</a:t>
            </a:r>
            <a:endParaRPr lang="en-US" dirty="0">
              <a:solidFill>
                <a:schemeClr val="tx1"/>
              </a:solidFill>
            </a:endParaRPr>
          </a:p>
        </p:txBody>
      </p:sp>
      <p:sp>
        <p:nvSpPr>
          <p:cNvPr id="6" name="Rectangle 2"/>
          <p:cNvSpPr>
            <a:spLocks noChangeArrowheads="1"/>
          </p:cNvSpPr>
          <p:nvPr/>
        </p:nvSpPr>
        <p:spPr bwMode="auto">
          <a:xfrm>
            <a:off x="680904" y="4882499"/>
            <a:ext cx="11074665" cy="1140611"/>
          </a:xfrm>
          <a:prstGeom prst="rect">
            <a:avLst/>
          </a:prstGeom>
          <a:solidFill>
            <a:schemeClr val="accent6"/>
          </a:solidFill>
          <a:ln>
            <a:noFill/>
          </a:ln>
          <a:effectLst/>
        </p:spPr>
        <p:txBody>
          <a:bodyPr vert="horz" wrap="square" lIns="93260" tIns="46630" rIns="93260" bIns="46630" numCol="1" anchor="ctr" anchorCtr="0" compatLnSpc="1">
            <a:prstTxWarp prst="textNoShape">
              <a:avLst/>
            </a:prstTxWarp>
            <a:spAutoFit/>
          </a:bodyPr>
          <a:lstStyle/>
          <a:p>
            <a:pPr marL="0" marR="0" lvl="0" indent="0" defTabSz="777149" eaLnBrk="0" fontAlgn="base" latinLnBrk="0" hangingPunct="0">
              <a:lnSpc>
                <a:spcPct val="100000"/>
              </a:lnSpc>
              <a:spcBef>
                <a:spcPct val="0"/>
              </a:spcBef>
              <a:spcAft>
                <a:spcPct val="0"/>
              </a:spcAft>
              <a:buClrTx/>
              <a:buSzTx/>
              <a:buFontTx/>
              <a:buNone/>
              <a:tabLst/>
              <a:defRPr/>
            </a:pPr>
            <a:r>
              <a:rPr kumimoji="0" lang="en-US" altLang="en-US" sz="1700" b="1"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sqoop</a:t>
            </a:r>
            <a:r>
              <a:rPr kumimoji="0" lang="en-US" altLang="en-US" sz="17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-import</a:t>
            </a:r>
            <a:r>
              <a:rPr kumimoji="0" lang="en-US" altLang="en-US" sz="17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en-US" sz="17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connect</a:t>
            </a:r>
            <a:r>
              <a:rPr kumimoji="0" lang="en-US" altLang="en-US" sz="17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en-US" sz="17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jdbc:sqlserver</a:t>
            </a:r>
            <a:r>
              <a:rPr kumimoji="0" lang="en-US" altLang="en-US" sz="17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://&lt;</a:t>
            </a:r>
            <a:r>
              <a:rPr kumimoji="0" lang="en-US" altLang="en-US" sz="17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sql</a:t>
            </a:r>
            <a:r>
              <a:rPr kumimoji="0" lang="en-US" altLang="en-US" sz="17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-database-server-name&gt;.database</a:t>
            </a:r>
          </a:p>
          <a:p>
            <a:pPr marL="0" marR="0" lvl="0" indent="0" defTabSz="777149" eaLnBrk="0" fontAlgn="base" latinLnBrk="0" hangingPunct="0">
              <a:lnSpc>
                <a:spcPct val="100000"/>
              </a:lnSpc>
              <a:spcBef>
                <a:spcPct val="0"/>
              </a:spcBef>
              <a:spcAft>
                <a:spcPct val="0"/>
              </a:spcAft>
              <a:buClrTx/>
              <a:buSzTx/>
              <a:buFontTx/>
              <a:buNone/>
              <a:tabLst/>
              <a:defRPr/>
            </a:pPr>
            <a:r>
              <a:rPr kumimoji="0" lang="en-US" altLang="en-US" sz="17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.windows.net:1433;username=&lt;username&gt;@&lt;</a:t>
            </a:r>
            <a:r>
              <a:rPr kumimoji="0" lang="en-US" altLang="en-US" sz="17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sql</a:t>
            </a:r>
            <a:r>
              <a:rPr kumimoji="0" lang="en-US" altLang="en-US" sz="17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-database-server-name&gt;;password=</a:t>
            </a:r>
          </a:p>
          <a:p>
            <a:pPr marL="0" marR="0" lvl="0" indent="0" defTabSz="777149" eaLnBrk="0" fontAlgn="base" latinLnBrk="0" hangingPunct="0">
              <a:lnSpc>
                <a:spcPct val="100000"/>
              </a:lnSpc>
              <a:spcBef>
                <a:spcPct val="0"/>
              </a:spcBef>
              <a:spcAft>
                <a:spcPct val="0"/>
              </a:spcAft>
              <a:buClrTx/>
              <a:buSzTx/>
              <a:buFontTx/>
              <a:buNone/>
              <a:tabLst/>
              <a:defRPr/>
            </a:pPr>
            <a:r>
              <a:rPr kumimoji="0" lang="en-US" altLang="en-US" sz="17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&lt;password&gt;;database=&lt;</a:t>
            </a:r>
            <a:r>
              <a:rPr kumimoji="0" lang="en-US" altLang="en-US" sz="1700" b="0"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sql</a:t>
            </a:r>
            <a:r>
              <a:rPr kumimoji="0" lang="en-US" altLang="en-US" sz="17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-database-name&gt;“ --</a:t>
            </a:r>
            <a:r>
              <a:rPr kumimoji="0" lang="en-US" altLang="en-US" sz="17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table</a:t>
            </a:r>
            <a:r>
              <a:rPr kumimoji="0" lang="en-US" altLang="en-US" sz="17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Table1 --</a:t>
            </a:r>
            <a:r>
              <a:rPr kumimoji="0" lang="en-US" altLang="en-US" sz="1700" b="1"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target-</a:t>
            </a:r>
            <a:r>
              <a:rPr kumimoji="0" lang="en-US" altLang="en-US" sz="1700" b="1" i="0" u="none" strike="noStrike" kern="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dir</a:t>
            </a:r>
            <a:r>
              <a:rPr kumimoji="0" lang="en-US" altLang="en-US" sz="17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adl://</a:t>
            </a:r>
          </a:p>
          <a:p>
            <a:pPr marL="0" marR="0" lvl="0" indent="0" defTabSz="777149" eaLnBrk="0" fontAlgn="base" latinLnBrk="0" hangingPunct="0">
              <a:lnSpc>
                <a:spcPct val="100000"/>
              </a:lnSpc>
              <a:spcBef>
                <a:spcPct val="0"/>
              </a:spcBef>
              <a:spcAft>
                <a:spcPct val="0"/>
              </a:spcAft>
              <a:buClrTx/>
              <a:buSzTx/>
              <a:buFontTx/>
              <a:buNone/>
              <a:tabLst/>
              <a:defRPr/>
            </a:pPr>
            <a:r>
              <a:rPr kumimoji="0" lang="en-US" altLang="en-US" sz="1700" b="0" i="0" u="none" strike="noStrike" kern="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&lt;data-lake-store-name&gt;.azuredatalakestore.net/Sqoop/SqoopImportTable1 </a:t>
            </a:r>
          </a:p>
        </p:txBody>
      </p:sp>
    </p:spTree>
    <p:extLst>
      <p:ext uri="{BB962C8B-B14F-4D97-AF65-F5344CB8AC3E}">
        <p14:creationId xmlns:p14="http://schemas.microsoft.com/office/powerpoint/2010/main" val="26182906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ctangle 208"/>
          <p:cNvSpPr/>
          <p:nvPr/>
        </p:nvSpPr>
        <p:spPr bwMode="auto">
          <a:xfrm>
            <a:off x="4310673" y="5293882"/>
            <a:ext cx="1919696" cy="14155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82" rIns="182826" bIns="91413" numCol="1" spcCol="0" rtlCol="0" fromWordArt="0" anchor="t" anchorCtr="0" forceAA="0" compatLnSpc="1">
            <a:prstTxWarp prst="textNoShape">
              <a:avLst/>
            </a:prstTxWarp>
            <a:noAutofit/>
          </a:bodyPr>
          <a:lstStyle/>
          <a:p>
            <a:pPr marL="0" marR="0" lvl="0" indent="0" defTabSz="931518" eaLnBrk="1" fontAlgn="base" latinLnBrk="0" hangingPunct="1">
              <a:lnSpc>
                <a:spcPct val="90000"/>
              </a:lnSpc>
              <a:spcBef>
                <a:spcPts val="900"/>
              </a:spcBef>
              <a:spcAft>
                <a:spcPct val="0"/>
              </a:spcAft>
              <a:buClrTx/>
              <a:buSzTx/>
              <a:buFontTx/>
              <a:buNone/>
              <a:tabLst/>
              <a:defRPr/>
            </a:pPr>
            <a:r>
              <a:rPr kumimoji="0" lang="en-US" sz="1190" b="0" i="0" u="none" strike="noStrike" kern="0" cap="none" spc="0" normalizeH="0" baseline="0" noProof="0" dirty="0">
                <a:ln>
                  <a:noFill/>
                </a:ln>
                <a:gradFill>
                  <a:gsLst>
                    <a:gs pos="15044">
                      <a:srgbClr val="FFFFFF"/>
                    </a:gs>
                    <a:gs pos="41000">
                      <a:srgbClr val="FFFFFF"/>
                    </a:gs>
                  </a:gsLst>
                  <a:lin ang="5400000" scaled="0"/>
                </a:gradFill>
                <a:effectLst/>
                <a:uLnTx/>
                <a:uFillTx/>
                <a:ea typeface="MS PGothic" charset="0"/>
                <a:cs typeface="MS PGothic" charset="0"/>
              </a:rPr>
              <a:t>Relational and </a:t>
            </a:r>
            <a:br>
              <a:rPr kumimoji="0" lang="en-US" sz="1190" b="0" i="0" u="none" strike="noStrike" kern="0" cap="none" spc="0" normalizeH="0" baseline="0" noProof="0" dirty="0">
                <a:ln>
                  <a:noFill/>
                </a:ln>
                <a:gradFill>
                  <a:gsLst>
                    <a:gs pos="15044">
                      <a:srgbClr val="FFFFFF"/>
                    </a:gs>
                    <a:gs pos="41000">
                      <a:srgbClr val="FFFFFF"/>
                    </a:gs>
                  </a:gsLst>
                  <a:lin ang="5400000" scaled="0"/>
                </a:gradFill>
                <a:effectLst/>
                <a:uLnTx/>
                <a:uFillTx/>
                <a:ea typeface="MS PGothic" charset="0"/>
                <a:cs typeface="MS PGothic" charset="0"/>
              </a:rPr>
            </a:br>
            <a:r>
              <a:rPr kumimoji="0" lang="en-US" sz="1190" b="0" i="0" u="none" strike="noStrike" kern="0" cap="none" spc="0" normalizeH="0" baseline="0" noProof="0" dirty="0">
                <a:ln>
                  <a:noFill/>
                </a:ln>
                <a:gradFill>
                  <a:gsLst>
                    <a:gs pos="15044">
                      <a:srgbClr val="FFFFFF"/>
                    </a:gs>
                    <a:gs pos="41000">
                      <a:srgbClr val="FFFFFF"/>
                    </a:gs>
                  </a:gsLst>
                  <a:lin ang="5400000" scaled="0"/>
                </a:gradFill>
                <a:effectLst/>
                <a:uLnTx/>
                <a:uFillTx/>
                <a:ea typeface="MS PGothic" charset="0"/>
                <a:cs typeface="MS PGothic" charset="0"/>
              </a:rPr>
              <a:t>non-relational</a:t>
            </a:r>
          </a:p>
          <a:p>
            <a:pPr marL="0" marR="0" lvl="0" indent="0" defTabSz="931518" eaLnBrk="1" fontAlgn="base" latinLnBrk="0" hangingPunct="1">
              <a:lnSpc>
                <a:spcPct val="90000"/>
              </a:lnSpc>
              <a:spcBef>
                <a:spcPts val="900"/>
              </a:spcBef>
              <a:spcAft>
                <a:spcPct val="0"/>
              </a:spcAft>
              <a:buClrTx/>
              <a:buSzTx/>
              <a:buFontTx/>
              <a:buNone/>
              <a:tabLst/>
              <a:defRPr/>
            </a:pPr>
            <a:r>
              <a:rPr kumimoji="0" lang="en-US" sz="1190" b="0" i="0" u="none" strike="noStrike" kern="0" cap="none" spc="0" normalizeH="0" baseline="0" noProof="0" dirty="0">
                <a:ln>
                  <a:noFill/>
                </a:ln>
                <a:gradFill>
                  <a:gsLst>
                    <a:gs pos="15044">
                      <a:srgbClr val="FFFFFF"/>
                    </a:gs>
                    <a:gs pos="41000">
                      <a:srgbClr val="FFFFFF"/>
                    </a:gs>
                  </a:gsLst>
                  <a:lin ang="5400000" scaled="0"/>
                </a:gradFill>
                <a:effectLst/>
                <a:uLnTx/>
                <a:uFillTx/>
                <a:ea typeface="MS PGothic" charset="0"/>
                <a:cs typeface="MS PGothic" charset="0"/>
              </a:rPr>
              <a:t>On-premises or cloud</a:t>
            </a:r>
          </a:p>
        </p:txBody>
      </p:sp>
      <p:sp>
        <p:nvSpPr>
          <p:cNvPr id="2" name="Title 1"/>
          <p:cNvSpPr>
            <a:spLocks noGrp="1"/>
          </p:cNvSpPr>
          <p:nvPr>
            <p:ph type="title"/>
          </p:nvPr>
        </p:nvSpPr>
        <p:spPr/>
        <p:txBody>
          <a:bodyPr/>
          <a:lstStyle/>
          <a:p>
            <a:r>
              <a:rPr lang="en-US" sz="3570" dirty="0">
                <a:solidFill>
                  <a:schemeClr val="bg1"/>
                </a:solidFill>
              </a:rPr>
              <a:t>Azure Data Factory</a:t>
            </a:r>
          </a:p>
        </p:txBody>
      </p:sp>
      <p:sp>
        <p:nvSpPr>
          <p:cNvPr id="50" name="Rectangle 49"/>
          <p:cNvSpPr/>
          <p:nvPr/>
        </p:nvSpPr>
        <p:spPr>
          <a:xfrm>
            <a:off x="6675308" y="497"/>
            <a:ext cx="5759404" cy="69935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3" rIns="91426" bIns="45713" rtlCol="0" anchor="ctr"/>
          <a:lstStyle/>
          <a:p>
            <a:pPr marL="0" marR="0" lvl="0" indent="0" algn="ctr" defTabSz="932253" eaLnBrk="1" fontAlgn="base" latinLnBrk="0" hangingPunct="1">
              <a:lnSpc>
                <a:spcPct val="100000"/>
              </a:lnSpc>
              <a:spcBef>
                <a:spcPct val="0"/>
              </a:spcBef>
              <a:spcAft>
                <a:spcPct val="0"/>
              </a:spcAft>
              <a:buClrTx/>
              <a:buSzTx/>
              <a:buFontTx/>
              <a:buNone/>
              <a:tabLst/>
              <a:defRPr/>
            </a:pPr>
            <a:endParaRPr kumimoji="0" lang="en-US" sz="2465" b="0" i="0" u="none" strike="noStrike" kern="0" cap="none" spc="0" normalizeH="0" baseline="0" noProof="0">
              <a:ln>
                <a:noFill/>
              </a:ln>
              <a:solidFill>
                <a:schemeClr val="tx1"/>
              </a:solidFill>
              <a:effectLst/>
              <a:uLnTx/>
              <a:uFillTx/>
              <a:latin typeface="Segoe UI"/>
            </a:endParaRPr>
          </a:p>
        </p:txBody>
      </p:sp>
      <p:sp>
        <p:nvSpPr>
          <p:cNvPr id="273" name="TextBox 272"/>
          <p:cNvSpPr txBox="1"/>
          <p:nvPr/>
        </p:nvSpPr>
        <p:spPr>
          <a:xfrm>
            <a:off x="6682094" y="262349"/>
            <a:ext cx="5630284" cy="7602681"/>
          </a:xfrm>
          <a:prstGeom prst="rect">
            <a:avLst/>
          </a:prstGeom>
          <a:noFill/>
        </p:spPr>
        <p:txBody>
          <a:bodyPr wrap="square" lIns="365705" tIns="91413" rIns="146261" bIns="914132" rtlCol="0">
            <a:spAutoFit/>
          </a:bodyPr>
          <a:lstStyle/>
          <a:p>
            <a:pPr marL="0" marR="0" lvl="0" indent="0" defTabSz="932431" eaLnBrk="1" fontAlgn="auto" latinLnBrk="0" hangingPunct="1">
              <a:lnSpc>
                <a:spcPct val="90000"/>
              </a:lnSpc>
              <a:spcBef>
                <a:spcPts val="90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Cloud-based data integration service that orchestrates and automates the movement and transformation of data</a:t>
            </a:r>
          </a:p>
          <a:p>
            <a:pPr marL="0" marR="0" lvl="0" indent="0" defTabSz="932431" eaLnBrk="1" fontAlgn="auto" latinLnBrk="0" hangingPunct="1">
              <a:lnSpc>
                <a:spcPct val="90000"/>
              </a:lnSpc>
              <a:spcBef>
                <a:spcPts val="900"/>
              </a:spcBef>
              <a:spcAft>
                <a:spcPts val="0"/>
              </a:spcAft>
              <a:buClrTx/>
              <a:buSzTx/>
              <a:buFontTx/>
              <a:buNone/>
              <a:tabLst/>
              <a:defRPr/>
            </a:pPr>
            <a:endParaRPr kumimoji="0" lang="en-US" sz="2040" b="0" i="0" u="none" strike="noStrike" kern="0" cap="none" spc="0" normalizeH="0" baseline="0" noProof="0" dirty="0">
              <a:ln>
                <a:noFill/>
              </a:ln>
              <a:solidFill>
                <a:sysClr val="windowText" lastClr="000000"/>
              </a:solidFill>
              <a:effectLst/>
              <a:uLnTx/>
              <a:uFillTx/>
              <a:ea typeface="MS PGothic" charset="0"/>
            </a:endParaRPr>
          </a:p>
          <a:p>
            <a:pPr marL="0" marR="0" lvl="0" indent="0" defTabSz="932431" eaLnBrk="1" fontAlgn="auto" latinLnBrk="0" hangingPunct="1">
              <a:lnSpc>
                <a:spcPct val="90000"/>
              </a:lnSpc>
              <a:spcBef>
                <a:spcPts val="90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ea typeface="MS PGothic" charset="0"/>
              </a:rPr>
              <a:t>Linked Services</a:t>
            </a:r>
          </a:p>
          <a:p>
            <a:pPr marL="285699" marR="0" lvl="0" indent="-285699" defTabSz="932431" eaLnBrk="1" fontAlgn="auto" latinLnBrk="0" hangingPunct="1">
              <a:lnSpc>
                <a:spcPct val="90000"/>
              </a:lnSpc>
              <a:spcBef>
                <a:spcPts val="900"/>
              </a:spcBef>
              <a:spcAft>
                <a:spcPts val="0"/>
              </a:spcAft>
              <a:buClrTx/>
              <a:buSzTx/>
              <a:buFont typeface="Arial" panose="020B0604020202020204" pitchFamily="34" charset="0"/>
              <a:buChar char="•"/>
              <a:tabLst/>
              <a:defRPr/>
            </a:pPr>
            <a:r>
              <a:rPr kumimoji="0" lang="en-US" sz="1615" b="0" i="0" u="none" strike="noStrike" kern="0" cap="none" spc="0" normalizeH="0" baseline="0" noProof="0" dirty="0">
                <a:ln>
                  <a:noFill/>
                </a:ln>
                <a:solidFill>
                  <a:sysClr val="windowText" lastClr="000000"/>
                </a:solidFill>
                <a:effectLst/>
                <a:uLnTx/>
                <a:uFillTx/>
                <a:ea typeface="MS PGothic" charset="0"/>
              </a:rPr>
              <a:t>Connect data factories to the resources and services you want to use</a:t>
            </a:r>
          </a:p>
          <a:p>
            <a:pPr marL="285699" marR="0" lvl="0" indent="-285699" defTabSz="932431" eaLnBrk="1" fontAlgn="auto" latinLnBrk="0" hangingPunct="1">
              <a:lnSpc>
                <a:spcPct val="90000"/>
              </a:lnSpc>
              <a:spcBef>
                <a:spcPts val="900"/>
              </a:spcBef>
              <a:spcAft>
                <a:spcPts val="0"/>
              </a:spcAft>
              <a:buClrTx/>
              <a:buSzTx/>
              <a:buFont typeface="Arial" panose="020B0604020202020204" pitchFamily="34" charset="0"/>
              <a:buChar char="•"/>
              <a:tabLst/>
              <a:defRPr/>
            </a:pPr>
            <a:r>
              <a:rPr kumimoji="0" lang="en-US" sz="1615" b="0" i="0" u="none" strike="noStrike" kern="0" cap="none" spc="0" normalizeH="0" baseline="0" noProof="0" dirty="0">
                <a:ln>
                  <a:noFill/>
                </a:ln>
                <a:solidFill>
                  <a:sysClr val="windowText" lastClr="000000"/>
                </a:solidFill>
                <a:effectLst/>
                <a:uLnTx/>
                <a:uFillTx/>
                <a:ea typeface="MS PGothic" charset="0"/>
              </a:rPr>
              <a:t>Connect to data stores like Azure Storage and on premises SQL Server</a:t>
            </a:r>
          </a:p>
          <a:p>
            <a:pPr marL="285699" marR="0" lvl="0" indent="-285699" defTabSz="932431" eaLnBrk="1" fontAlgn="auto" latinLnBrk="0" hangingPunct="1">
              <a:lnSpc>
                <a:spcPct val="90000"/>
              </a:lnSpc>
              <a:spcBef>
                <a:spcPts val="900"/>
              </a:spcBef>
              <a:spcAft>
                <a:spcPts val="0"/>
              </a:spcAft>
              <a:buClrTx/>
              <a:buSzTx/>
              <a:buFont typeface="Arial" panose="020B0604020202020204" pitchFamily="34" charset="0"/>
              <a:buChar char="•"/>
              <a:tabLst/>
              <a:defRPr/>
            </a:pPr>
            <a:r>
              <a:rPr kumimoji="0" lang="en-US" sz="1615" b="0" i="0" u="none" strike="noStrike" kern="0" cap="none" spc="0" normalizeH="0" baseline="0" noProof="0" dirty="0">
                <a:ln>
                  <a:noFill/>
                </a:ln>
                <a:solidFill>
                  <a:sysClr val="windowText" lastClr="000000"/>
                </a:solidFill>
                <a:effectLst/>
                <a:uLnTx/>
                <a:uFillTx/>
                <a:ea typeface="MS PGothic" charset="0"/>
              </a:rPr>
              <a:t>Connect to compute services like Azure ML, Azure HDI, and Azure Batch</a:t>
            </a:r>
          </a:p>
          <a:p>
            <a:pPr marL="0" marR="0" lvl="0" indent="0" defTabSz="932431" eaLnBrk="1" fontAlgn="auto" latinLnBrk="0" hangingPunct="1">
              <a:lnSpc>
                <a:spcPct val="90000"/>
              </a:lnSpc>
              <a:spcBef>
                <a:spcPts val="90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ea typeface="MS PGothic" charset="0"/>
              </a:rPr>
              <a:t>Data Sets</a:t>
            </a:r>
          </a:p>
          <a:p>
            <a:pPr marL="285699" marR="0" lvl="0" indent="-285699" defTabSz="931698" eaLnBrk="1" fontAlgn="base" latinLnBrk="0" hangingPunct="1">
              <a:lnSpc>
                <a:spcPct val="90000"/>
              </a:lnSpc>
              <a:spcBef>
                <a:spcPts val="900"/>
              </a:spcBef>
              <a:spcAft>
                <a:spcPts val="0"/>
              </a:spcAft>
              <a:buClrTx/>
              <a:buSzTx/>
              <a:buFont typeface="Arial" panose="020B0604020202020204" pitchFamily="34" charset="0"/>
              <a:buChar char="•"/>
              <a:tabLst/>
              <a:defRPr/>
            </a:pPr>
            <a:r>
              <a:rPr kumimoji="0" lang="en-US" sz="1615" b="0" i="0" u="none" strike="noStrike" kern="0" cap="none" spc="0" normalizeH="0" baseline="0" noProof="0" dirty="0">
                <a:ln>
                  <a:noFill/>
                </a:ln>
                <a:solidFill>
                  <a:sysClr val="windowText" lastClr="000000"/>
                </a:solidFill>
                <a:effectLst/>
                <a:uLnTx/>
                <a:uFillTx/>
                <a:ea typeface="MS PGothic" charset="0"/>
              </a:rPr>
              <a:t>A named reference/pointer to data you want to use as an input or output of an activity</a:t>
            </a:r>
          </a:p>
          <a:p>
            <a:pPr marL="0" marR="0" lvl="0" indent="0" defTabSz="931698" eaLnBrk="1" fontAlgn="base" latinLnBrk="0" hangingPunct="1">
              <a:lnSpc>
                <a:spcPct val="90000"/>
              </a:lnSpc>
              <a:spcBef>
                <a:spcPts val="90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a:ea typeface="MS PGothic" charset="0"/>
              </a:rPr>
              <a:t>Activities</a:t>
            </a:r>
          </a:p>
          <a:p>
            <a:pPr marL="285699" marR="0" lvl="1" indent="-285699" defTabSz="931698" eaLnBrk="1" fontAlgn="base" latinLnBrk="0" hangingPunct="1">
              <a:lnSpc>
                <a:spcPct val="90000"/>
              </a:lnSpc>
              <a:spcBef>
                <a:spcPts val="900"/>
              </a:spcBef>
              <a:spcAft>
                <a:spcPts val="0"/>
              </a:spcAft>
              <a:buClrTx/>
              <a:buSzTx/>
              <a:buFont typeface="Arial" panose="020B0604020202020204" pitchFamily="34" charset="0"/>
              <a:buChar char="•"/>
              <a:tabLst/>
              <a:defRPr/>
            </a:pPr>
            <a:r>
              <a:rPr kumimoji="0" lang="en-US" sz="1615" b="0" i="0" u="none" strike="noStrike" kern="0" cap="none" spc="0" normalizeH="0" baseline="0" noProof="0" dirty="0">
                <a:ln>
                  <a:noFill/>
                </a:ln>
                <a:solidFill>
                  <a:sysClr val="windowText" lastClr="000000"/>
                </a:solidFill>
                <a:effectLst/>
                <a:uLnTx/>
                <a:uFillTx/>
                <a:latin typeface="Segoe UI"/>
                <a:ea typeface="MS PGothic" charset="0"/>
              </a:rPr>
              <a:t>Actions you perform on your data</a:t>
            </a:r>
          </a:p>
          <a:p>
            <a:pPr marL="285699" marR="0" lvl="1" indent="-285699" defTabSz="931698" eaLnBrk="1" fontAlgn="base" latinLnBrk="0" hangingPunct="1">
              <a:lnSpc>
                <a:spcPct val="90000"/>
              </a:lnSpc>
              <a:spcBef>
                <a:spcPts val="900"/>
              </a:spcBef>
              <a:spcAft>
                <a:spcPts val="0"/>
              </a:spcAft>
              <a:buClrTx/>
              <a:buSzTx/>
              <a:buFont typeface="Arial" panose="020B0604020202020204" pitchFamily="34" charset="0"/>
              <a:buChar char="•"/>
              <a:tabLst/>
              <a:defRPr/>
            </a:pPr>
            <a:r>
              <a:rPr kumimoji="0" lang="en-US" sz="1615" b="0" i="0" u="none" strike="noStrike" kern="0" cap="none" spc="0" normalizeH="0" baseline="0" noProof="0" dirty="0">
                <a:ln>
                  <a:noFill/>
                </a:ln>
                <a:solidFill>
                  <a:sysClr val="windowText" lastClr="000000"/>
                </a:solidFill>
                <a:effectLst/>
                <a:uLnTx/>
                <a:uFillTx/>
                <a:latin typeface="Segoe UI"/>
                <a:ea typeface="MS PGothic" charset="0"/>
              </a:rPr>
              <a:t>Takes inputs and produce outputs</a:t>
            </a:r>
          </a:p>
          <a:p>
            <a:pPr marL="0" marR="0" lvl="0" indent="0" defTabSz="932431" eaLnBrk="1" fontAlgn="auto" latinLnBrk="0" hangingPunct="1">
              <a:lnSpc>
                <a:spcPct val="90000"/>
              </a:lnSpc>
              <a:spcBef>
                <a:spcPts val="900"/>
              </a:spcBef>
              <a:spcAft>
                <a:spcPts val="0"/>
              </a:spcAft>
              <a:buClrTx/>
              <a:buSzTx/>
              <a:buFontTx/>
              <a:buNone/>
              <a:tabLst/>
              <a:defRPr/>
            </a:pPr>
            <a:r>
              <a:rPr kumimoji="0" lang="en-US" sz="2040" b="0" i="0" u="none" strike="noStrike" kern="0" cap="none" spc="0" normalizeH="0" baseline="0" noProof="0" dirty="0">
                <a:ln>
                  <a:noFill/>
                </a:ln>
                <a:solidFill>
                  <a:sysClr val="windowText" lastClr="000000"/>
                </a:solidFill>
                <a:effectLst/>
                <a:uLnTx/>
                <a:uFillTx/>
                <a:latin typeface="Segoe UI"/>
                <a:ea typeface="MS PGothic" charset="0"/>
              </a:rPr>
              <a:t>Pipelines</a:t>
            </a:r>
          </a:p>
          <a:p>
            <a:pPr marL="285699" marR="0" lvl="0" indent="-285699" defTabSz="931698" eaLnBrk="1" fontAlgn="base" latinLnBrk="0" hangingPunct="1">
              <a:lnSpc>
                <a:spcPct val="90000"/>
              </a:lnSpc>
              <a:spcBef>
                <a:spcPts val="900"/>
              </a:spcBef>
              <a:spcAft>
                <a:spcPts val="0"/>
              </a:spcAft>
              <a:buClrTx/>
              <a:buSzTx/>
              <a:buFont typeface="Arial" panose="020B0604020202020204" pitchFamily="34" charset="0"/>
              <a:buChar char="•"/>
              <a:tabLst/>
              <a:defRPr/>
            </a:pPr>
            <a:r>
              <a:rPr kumimoji="0" lang="en-US" sz="1615" b="0" i="0" u="none" strike="noStrike" kern="0" cap="none" spc="0" normalizeH="0" baseline="0" noProof="0" dirty="0">
                <a:ln>
                  <a:noFill/>
                </a:ln>
                <a:solidFill>
                  <a:sysClr val="windowText" lastClr="000000"/>
                </a:solidFill>
                <a:effectLst/>
                <a:uLnTx/>
                <a:uFillTx/>
                <a:latin typeface="Segoe UI"/>
                <a:ea typeface="MS PGothic" charset="0"/>
              </a:rPr>
              <a:t>Logical grouping of activities for group operations</a:t>
            </a:r>
            <a:endParaRPr kumimoji="0" lang="en-US" sz="1785" b="0" i="0" u="none" strike="noStrike" kern="0" cap="none" spc="0" normalizeH="0" baseline="0" noProof="0" dirty="0">
              <a:ln>
                <a:noFill/>
              </a:ln>
              <a:solidFill>
                <a:sysClr val="windowText" lastClr="000000"/>
              </a:solidFill>
              <a:effectLst/>
              <a:uLnTx/>
              <a:uFillTx/>
              <a:latin typeface="Segoe UI"/>
              <a:ea typeface="MS PGothic" charset="0"/>
            </a:endParaRPr>
          </a:p>
        </p:txBody>
      </p:sp>
      <p:sp>
        <p:nvSpPr>
          <p:cNvPr id="12" name="Rectangle 11"/>
          <p:cNvSpPr/>
          <p:nvPr/>
        </p:nvSpPr>
        <p:spPr bwMode="auto">
          <a:xfrm>
            <a:off x="294470" y="1566970"/>
            <a:ext cx="5923768" cy="2387429"/>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algn="ctr" defTabSz="932127" eaLnBrk="1" fontAlgn="base" latinLnBrk="0" hangingPunct="1">
              <a:lnSpc>
                <a:spcPct val="90000"/>
              </a:lnSpc>
              <a:spcBef>
                <a:spcPct val="0"/>
              </a:spcBef>
              <a:spcAft>
                <a:spcPct val="0"/>
              </a:spcAft>
              <a:buClrTx/>
              <a:buSzTx/>
              <a:buFontTx/>
              <a:buNone/>
              <a:tabLst/>
              <a:defRPr/>
            </a:pPr>
            <a:endParaRPr kumimoji="0" lang="en-US" sz="204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8" name="Rectangle 57"/>
          <p:cNvSpPr/>
          <p:nvPr/>
        </p:nvSpPr>
        <p:spPr bwMode="auto">
          <a:xfrm>
            <a:off x="2367356" y="1592020"/>
            <a:ext cx="2936249" cy="5678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defTabSz="932127" eaLnBrk="1" fontAlgn="base" latinLnBrk="0" hangingPunct="1">
              <a:lnSpc>
                <a:spcPct val="90000"/>
              </a:lnSpc>
              <a:spcBef>
                <a:spcPct val="0"/>
              </a:spcBef>
              <a:spcAft>
                <a:spcPct val="0"/>
              </a:spcAft>
              <a:buClrTx/>
              <a:buSzTx/>
              <a:buFontTx/>
              <a:buNone/>
              <a:tabLst/>
              <a:defRPr/>
            </a:pPr>
            <a:r>
              <a:rPr kumimoji="0" lang="en-US" sz="1190" b="1" i="0" u="none" strike="noStrike" kern="0" cap="none" spc="0" normalizeH="0" baseline="0" noProof="0" dirty="0">
                <a:ln>
                  <a:noFill/>
                </a:ln>
                <a:gradFill>
                  <a:gsLst>
                    <a:gs pos="7965">
                      <a:srgbClr val="505050"/>
                    </a:gs>
                    <a:gs pos="41000">
                      <a:srgbClr val="505050"/>
                    </a:gs>
                  </a:gsLst>
                  <a:lin ang="5400000" scaled="0"/>
                </a:gradFill>
                <a:effectLst/>
                <a:uLnTx/>
                <a:uFillTx/>
                <a:latin typeface="Segoe UI"/>
                <a:ea typeface="Segoe UI" panose="020B0502040204020203" pitchFamily="34" charset="0"/>
                <a:cs typeface="Segoe UI" panose="020B0502040204020203" pitchFamily="34" charset="0"/>
              </a:rPr>
              <a:t>AZURE DATA FACTORY</a:t>
            </a:r>
          </a:p>
        </p:txBody>
      </p:sp>
      <p:sp>
        <p:nvSpPr>
          <p:cNvPr id="59" name="Rectangle 58"/>
          <p:cNvSpPr/>
          <p:nvPr/>
        </p:nvSpPr>
        <p:spPr bwMode="auto">
          <a:xfrm>
            <a:off x="294466" y="5295184"/>
            <a:ext cx="1919696" cy="140593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82" rIns="182826" bIns="91413" numCol="1" spcCol="0" rtlCol="0" fromWordArt="0" anchor="t" anchorCtr="0" forceAA="0" compatLnSpc="1">
            <a:prstTxWarp prst="textNoShape">
              <a:avLst/>
            </a:prstTxWarp>
            <a:noAutofit/>
          </a:bodyPr>
          <a:lstStyle/>
          <a:p>
            <a:pPr marL="0" marR="0" lvl="0" indent="0" defTabSz="931518" eaLnBrk="1" fontAlgn="base" latinLnBrk="0" hangingPunct="1">
              <a:lnSpc>
                <a:spcPct val="90000"/>
              </a:lnSpc>
              <a:spcBef>
                <a:spcPts val="900"/>
              </a:spcBef>
              <a:spcAft>
                <a:spcPct val="0"/>
              </a:spcAft>
              <a:buClrTx/>
              <a:buSzTx/>
              <a:buFontTx/>
              <a:buNone/>
              <a:tabLst/>
              <a:defRPr/>
            </a:pPr>
            <a:r>
              <a:rPr kumimoji="0" lang="en-US" sz="1190" b="0" i="0" u="none" strike="noStrike" kern="0" cap="none" spc="0" normalizeH="0" baseline="0" noProof="0" dirty="0">
                <a:ln>
                  <a:noFill/>
                </a:ln>
                <a:gradFill>
                  <a:gsLst>
                    <a:gs pos="15044">
                      <a:srgbClr val="FFFFFF"/>
                    </a:gs>
                    <a:gs pos="41000">
                      <a:srgbClr val="FFFFFF"/>
                    </a:gs>
                  </a:gsLst>
                  <a:lin ang="5400000" scaled="0"/>
                </a:gradFill>
                <a:effectLst/>
                <a:uLnTx/>
                <a:uFillTx/>
                <a:latin typeface="Segoe UI"/>
                <a:ea typeface="MS PGothic" charset="0"/>
                <a:cs typeface="MS PGothic" charset="0"/>
              </a:rPr>
              <a:t>Relational and </a:t>
            </a:r>
            <a:br>
              <a:rPr kumimoji="0" lang="en-US" sz="1190" b="0" i="0" u="none" strike="noStrike" kern="0" cap="none" spc="0" normalizeH="0" baseline="0" noProof="0" dirty="0">
                <a:ln>
                  <a:noFill/>
                </a:ln>
                <a:gradFill>
                  <a:gsLst>
                    <a:gs pos="15044">
                      <a:srgbClr val="FFFFFF"/>
                    </a:gs>
                    <a:gs pos="41000">
                      <a:srgbClr val="FFFFFF"/>
                    </a:gs>
                  </a:gsLst>
                  <a:lin ang="5400000" scaled="0"/>
                </a:gradFill>
                <a:effectLst/>
                <a:uLnTx/>
                <a:uFillTx/>
                <a:latin typeface="Segoe UI"/>
                <a:ea typeface="MS PGothic" charset="0"/>
                <a:cs typeface="MS PGothic" charset="0"/>
              </a:rPr>
            </a:br>
            <a:r>
              <a:rPr kumimoji="0" lang="en-US" sz="1190" b="0" i="0" u="none" strike="noStrike" kern="0" cap="none" spc="0" normalizeH="0" baseline="0" noProof="0" dirty="0">
                <a:ln>
                  <a:noFill/>
                </a:ln>
                <a:gradFill>
                  <a:gsLst>
                    <a:gs pos="15044">
                      <a:srgbClr val="FFFFFF"/>
                    </a:gs>
                    <a:gs pos="41000">
                      <a:srgbClr val="FFFFFF"/>
                    </a:gs>
                  </a:gsLst>
                  <a:lin ang="5400000" scaled="0"/>
                </a:gradFill>
                <a:effectLst/>
                <a:uLnTx/>
                <a:uFillTx/>
                <a:latin typeface="Segoe UI"/>
                <a:ea typeface="MS PGothic" charset="0"/>
                <a:cs typeface="MS PGothic" charset="0"/>
              </a:rPr>
              <a:t>non-relational</a:t>
            </a:r>
          </a:p>
          <a:p>
            <a:pPr marL="0" marR="0" lvl="0" indent="0" defTabSz="931518" eaLnBrk="1" fontAlgn="base" latinLnBrk="0" hangingPunct="1">
              <a:lnSpc>
                <a:spcPct val="90000"/>
              </a:lnSpc>
              <a:spcBef>
                <a:spcPts val="900"/>
              </a:spcBef>
              <a:spcAft>
                <a:spcPct val="0"/>
              </a:spcAft>
              <a:buClrTx/>
              <a:buSzTx/>
              <a:buFontTx/>
              <a:buNone/>
              <a:tabLst/>
              <a:defRPr/>
            </a:pPr>
            <a:r>
              <a:rPr kumimoji="0" lang="en-US" sz="1190" b="0" i="0" u="none" strike="noStrike" kern="0" cap="none" spc="0" normalizeH="0" baseline="0" noProof="0" dirty="0">
                <a:ln>
                  <a:noFill/>
                </a:ln>
                <a:gradFill>
                  <a:gsLst>
                    <a:gs pos="15044">
                      <a:srgbClr val="FFFFFF"/>
                    </a:gs>
                    <a:gs pos="41000">
                      <a:srgbClr val="FFFFFF"/>
                    </a:gs>
                  </a:gsLst>
                  <a:lin ang="5400000" scaled="0"/>
                </a:gradFill>
                <a:effectLst/>
                <a:uLnTx/>
                <a:uFillTx/>
                <a:latin typeface="Segoe UI"/>
                <a:ea typeface="MS PGothic" charset="0"/>
                <a:cs typeface="MS PGothic" charset="0"/>
              </a:rPr>
              <a:t>On-premises or cloud</a:t>
            </a:r>
          </a:p>
          <a:p>
            <a:pPr marL="0" marR="0" lvl="0" indent="0" defTabSz="931518" eaLnBrk="1" fontAlgn="base" latinLnBrk="0" hangingPunct="1">
              <a:lnSpc>
                <a:spcPct val="90000"/>
              </a:lnSpc>
              <a:spcBef>
                <a:spcPts val="900"/>
              </a:spcBef>
              <a:spcAft>
                <a:spcPct val="0"/>
              </a:spcAft>
              <a:buClrTx/>
              <a:buSzTx/>
              <a:buFontTx/>
              <a:buNone/>
              <a:tabLst/>
              <a:defRPr/>
            </a:pPr>
            <a:endParaRPr kumimoji="0" lang="en-US" sz="1190" b="0" i="0" u="none" strike="noStrike" kern="0" cap="none" spc="0" normalizeH="0" baseline="0" noProof="0" dirty="0">
              <a:ln>
                <a:noFill/>
              </a:ln>
              <a:gradFill>
                <a:gsLst>
                  <a:gs pos="15044">
                    <a:srgbClr val="FFFFFF"/>
                  </a:gs>
                  <a:gs pos="41000">
                    <a:srgbClr val="FFFFFF"/>
                  </a:gs>
                </a:gsLst>
                <a:lin ang="5400000" scaled="0"/>
              </a:gradFill>
              <a:effectLst/>
              <a:uLnTx/>
              <a:uFillTx/>
              <a:latin typeface="Segoe UI"/>
              <a:ea typeface="MS PGothic" charset="0"/>
              <a:cs typeface="MS PGothic" charset="0"/>
            </a:endParaRPr>
          </a:p>
        </p:txBody>
      </p:sp>
      <p:sp>
        <p:nvSpPr>
          <p:cNvPr id="60" name="Rectangle 59"/>
          <p:cNvSpPr/>
          <p:nvPr/>
        </p:nvSpPr>
        <p:spPr bwMode="auto">
          <a:xfrm>
            <a:off x="2296505" y="5295831"/>
            <a:ext cx="1914217" cy="14052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82" rIns="91426" bIns="91413" numCol="1" spcCol="0" rtlCol="0" fromWordArt="0" anchor="t" anchorCtr="0" forceAA="0" compatLnSpc="1">
            <a:prstTxWarp prst="textNoShape">
              <a:avLst/>
            </a:prstTxWarp>
            <a:noAutofit/>
          </a:bodyPr>
          <a:lstStyle/>
          <a:p>
            <a:pPr marL="0" marR="0" lvl="0" indent="0" defTabSz="931518" eaLnBrk="1" fontAlgn="base" latinLnBrk="0" hangingPunct="1">
              <a:lnSpc>
                <a:spcPct val="90000"/>
              </a:lnSpc>
              <a:spcBef>
                <a:spcPts val="900"/>
              </a:spcBef>
              <a:spcAft>
                <a:spcPct val="0"/>
              </a:spcAft>
              <a:buClrTx/>
              <a:buSzTx/>
              <a:buFontTx/>
              <a:buNone/>
              <a:tabLst/>
              <a:defRPr/>
            </a:pPr>
            <a:r>
              <a:rPr kumimoji="0" lang="en-US" sz="1105" b="0" i="0" u="none" strike="noStrike" kern="0" cap="none" spc="0" normalizeH="0" baseline="0" noProof="0" dirty="0">
                <a:ln>
                  <a:noFill/>
                </a:ln>
                <a:gradFill>
                  <a:gsLst>
                    <a:gs pos="15044">
                      <a:srgbClr val="FFFFFF"/>
                    </a:gs>
                    <a:gs pos="41000">
                      <a:srgbClr val="FFFFFF"/>
                    </a:gs>
                  </a:gsLst>
                  <a:lin ang="5400000" scaled="0"/>
                </a:gradFill>
                <a:effectLst/>
                <a:uLnTx/>
                <a:uFillTx/>
                <a:latin typeface="Segoe UI"/>
                <a:ea typeface="MS PGothic" charset="0"/>
                <a:cs typeface="MS PGothic" charset="0"/>
              </a:rPr>
              <a:t>Hadoop  (Hive, Pig, etc.)</a:t>
            </a:r>
          </a:p>
          <a:p>
            <a:pPr marL="0" marR="0" lvl="0" indent="0" defTabSz="931518" eaLnBrk="1" fontAlgn="base" latinLnBrk="0" hangingPunct="1">
              <a:lnSpc>
                <a:spcPct val="90000"/>
              </a:lnSpc>
              <a:spcBef>
                <a:spcPts val="900"/>
              </a:spcBef>
              <a:spcAft>
                <a:spcPct val="0"/>
              </a:spcAft>
              <a:buClrTx/>
              <a:buSzTx/>
              <a:buFontTx/>
              <a:buNone/>
              <a:tabLst/>
              <a:defRPr/>
            </a:pPr>
            <a:r>
              <a:rPr kumimoji="0" lang="en-US" sz="1105" b="0" i="0" u="none" strike="noStrike" kern="0" cap="none" spc="0" normalizeH="0" baseline="0" noProof="0" dirty="0">
                <a:ln>
                  <a:noFill/>
                </a:ln>
                <a:gradFill>
                  <a:gsLst>
                    <a:gs pos="15044">
                      <a:srgbClr val="FFFFFF"/>
                    </a:gs>
                    <a:gs pos="41000">
                      <a:srgbClr val="FFFFFF"/>
                    </a:gs>
                  </a:gsLst>
                  <a:lin ang="5400000" scaled="0"/>
                </a:gradFill>
                <a:effectLst/>
                <a:uLnTx/>
                <a:uFillTx/>
                <a:latin typeface="Segoe UI"/>
                <a:ea typeface="MS PGothic" charset="0"/>
                <a:cs typeface="MS PGothic" charset="0"/>
              </a:rPr>
              <a:t>Data Lake Analytics</a:t>
            </a:r>
          </a:p>
          <a:p>
            <a:pPr marL="0" marR="0" lvl="0" indent="0" defTabSz="931518" eaLnBrk="1" fontAlgn="base" latinLnBrk="0" hangingPunct="1">
              <a:lnSpc>
                <a:spcPct val="90000"/>
              </a:lnSpc>
              <a:spcBef>
                <a:spcPts val="900"/>
              </a:spcBef>
              <a:spcAft>
                <a:spcPct val="0"/>
              </a:spcAft>
              <a:buClrTx/>
              <a:buSzTx/>
              <a:buFontTx/>
              <a:buNone/>
              <a:tabLst/>
              <a:defRPr/>
            </a:pPr>
            <a:r>
              <a:rPr kumimoji="0" lang="en-US" sz="1105" b="0" i="0" u="none" strike="noStrike" kern="0" cap="none" spc="0" normalizeH="0" baseline="0" noProof="0" dirty="0">
                <a:ln>
                  <a:noFill/>
                </a:ln>
                <a:gradFill>
                  <a:gsLst>
                    <a:gs pos="15044">
                      <a:srgbClr val="FFFFFF"/>
                    </a:gs>
                    <a:gs pos="41000">
                      <a:srgbClr val="FFFFFF"/>
                    </a:gs>
                  </a:gsLst>
                  <a:lin ang="5400000" scaled="0"/>
                </a:gradFill>
                <a:effectLst/>
                <a:uLnTx/>
                <a:uFillTx/>
                <a:ea typeface="MS PGothic" charset="0"/>
                <a:cs typeface="MS PGothic" charset="0"/>
              </a:rPr>
              <a:t>Azure Machine Learning</a:t>
            </a:r>
          </a:p>
          <a:p>
            <a:pPr marL="0" marR="0" lvl="0" indent="0" defTabSz="931518" eaLnBrk="1" fontAlgn="base" latinLnBrk="0" hangingPunct="1">
              <a:lnSpc>
                <a:spcPct val="90000"/>
              </a:lnSpc>
              <a:spcBef>
                <a:spcPts val="900"/>
              </a:spcBef>
              <a:spcAft>
                <a:spcPct val="0"/>
              </a:spcAft>
              <a:buClrTx/>
              <a:buSzTx/>
              <a:buFontTx/>
              <a:buNone/>
              <a:tabLst/>
              <a:defRPr/>
            </a:pPr>
            <a:r>
              <a:rPr kumimoji="0" lang="en-US" sz="1105" b="0" i="0" u="none" strike="noStrike" kern="0" cap="none" spc="0" normalizeH="0" baseline="0" noProof="0" dirty="0">
                <a:ln>
                  <a:noFill/>
                </a:ln>
                <a:gradFill>
                  <a:gsLst>
                    <a:gs pos="15044">
                      <a:srgbClr val="FFFFFF"/>
                    </a:gs>
                    <a:gs pos="41000">
                      <a:srgbClr val="FFFFFF"/>
                    </a:gs>
                  </a:gsLst>
                  <a:lin ang="5400000" scaled="0"/>
                </a:gradFill>
                <a:effectLst/>
                <a:uLnTx/>
                <a:uFillTx/>
                <a:latin typeface="Segoe UI"/>
                <a:ea typeface="MS PGothic" charset="0"/>
                <a:cs typeface="MS PGothic" charset="0"/>
              </a:rPr>
              <a:t>Stored Procedures</a:t>
            </a:r>
          </a:p>
          <a:p>
            <a:pPr marL="0" marR="0" lvl="0" indent="0" defTabSz="931518" eaLnBrk="1" fontAlgn="base" latinLnBrk="0" hangingPunct="1">
              <a:lnSpc>
                <a:spcPct val="90000"/>
              </a:lnSpc>
              <a:spcBef>
                <a:spcPts val="900"/>
              </a:spcBef>
              <a:spcAft>
                <a:spcPct val="0"/>
              </a:spcAft>
              <a:buClrTx/>
              <a:buSzTx/>
              <a:buFontTx/>
              <a:buNone/>
              <a:tabLst/>
              <a:defRPr/>
            </a:pPr>
            <a:r>
              <a:rPr kumimoji="0" lang="en-US" sz="1105" b="0" i="0" u="none" strike="noStrike" kern="0" cap="none" spc="0" normalizeH="0" baseline="0" noProof="0" dirty="0">
                <a:ln>
                  <a:noFill/>
                </a:ln>
                <a:gradFill>
                  <a:gsLst>
                    <a:gs pos="15044">
                      <a:srgbClr val="FFFFFF"/>
                    </a:gs>
                    <a:gs pos="41000">
                      <a:srgbClr val="FFFFFF"/>
                    </a:gs>
                  </a:gsLst>
                  <a:lin ang="5400000" scaled="0"/>
                </a:gradFill>
                <a:effectLst/>
                <a:uLnTx/>
                <a:uFillTx/>
                <a:latin typeface="Segoe UI"/>
                <a:ea typeface="MS PGothic" charset="0"/>
                <a:cs typeface="MS PGothic" charset="0"/>
              </a:rPr>
              <a:t>Custom code</a:t>
            </a:r>
          </a:p>
        </p:txBody>
      </p:sp>
      <p:sp>
        <p:nvSpPr>
          <p:cNvPr id="64" name="Rectangle 63"/>
          <p:cNvSpPr/>
          <p:nvPr/>
        </p:nvSpPr>
        <p:spPr bwMode="auto">
          <a:xfrm>
            <a:off x="294466" y="5000478"/>
            <a:ext cx="1919696" cy="293404"/>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91426" rIns="182826" bIns="91426" numCol="1" spcCol="0" rtlCol="0" fromWordArt="0" anchor="ctr" anchorCtr="0" forceAA="0" compatLnSpc="1">
            <a:prstTxWarp prst="textNoShape">
              <a:avLst/>
            </a:prstTxWarp>
            <a:noAutofit/>
          </a:bodyPr>
          <a:lstStyle/>
          <a:p>
            <a:pPr marL="0" marR="0" lvl="0" indent="0" defTabSz="932127" eaLnBrk="1" fontAlgn="base" latinLnBrk="0" hangingPunct="1">
              <a:lnSpc>
                <a:spcPct val="90000"/>
              </a:lnSpc>
              <a:spcBef>
                <a:spcPct val="0"/>
              </a:spcBef>
              <a:spcAft>
                <a:spcPct val="0"/>
              </a:spcAft>
              <a:buClrTx/>
              <a:buSzTx/>
              <a:buFontTx/>
              <a:buNone/>
              <a:tabLst/>
              <a:defRPr/>
            </a:pPr>
            <a:r>
              <a:rPr kumimoji="0" lang="en-US" sz="1190" b="0" i="0" u="none" strike="noStrike" kern="0" cap="none" spc="0" normalizeH="0" baseline="0" noProof="0" dirty="0">
                <a:ln>
                  <a:noFill/>
                </a:ln>
                <a:gradFill>
                  <a:gsLst>
                    <a:gs pos="7965">
                      <a:srgbClr val="FFFFFF"/>
                    </a:gs>
                    <a:gs pos="55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 Movement from</a:t>
            </a:r>
          </a:p>
        </p:txBody>
      </p:sp>
      <p:sp>
        <p:nvSpPr>
          <p:cNvPr id="16" name="Rectangle 15"/>
          <p:cNvSpPr/>
          <p:nvPr/>
        </p:nvSpPr>
        <p:spPr bwMode="auto">
          <a:xfrm>
            <a:off x="427321" y="2019696"/>
            <a:ext cx="1371210" cy="74112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3" tIns="91413" rIns="91413" bIns="91413" numCol="1" spcCol="0" rtlCol="0" fromWordArt="0" anchor="t" anchorCtr="0" forceAA="0" compatLnSpc="1">
            <a:prstTxWarp prst="textNoShape">
              <a:avLst/>
            </a:prstTxWarp>
            <a:noAutofit/>
          </a:bodyPr>
          <a:lstStyle/>
          <a:p>
            <a:pPr marL="0" marR="0" lvl="0" indent="0" defTabSz="931518" eaLnBrk="1" fontAlgn="base" latinLnBrk="0" hangingPunct="1">
              <a:lnSpc>
                <a:spcPct val="90000"/>
              </a:lnSpc>
              <a:spcBef>
                <a:spcPct val="0"/>
              </a:spcBef>
              <a:spcAft>
                <a:spcPct val="0"/>
              </a:spcAft>
              <a:buClrTx/>
              <a:buSzTx/>
              <a:buFontTx/>
              <a:buNone/>
              <a:tabLst/>
              <a:defRPr/>
            </a:pPr>
            <a:r>
              <a:rPr kumimoji="0" lang="en-US" sz="1190" b="0" i="0" u="none" strike="noStrike" kern="0" cap="none" spc="0" normalizeH="0" baseline="0" noProof="0" dirty="0">
                <a:ln>
                  <a:noFill/>
                </a:ln>
                <a:gradFill>
                  <a:gsLst>
                    <a:gs pos="71681">
                      <a:srgbClr val="FFFFFF"/>
                    </a:gs>
                    <a:gs pos="41000">
                      <a:srgbClr val="FFFFFF"/>
                    </a:gs>
                  </a:gsLst>
                  <a:lin ang="5400000" scaled="0"/>
                </a:gradFill>
                <a:effectLst/>
                <a:uLnTx/>
                <a:uFillTx/>
                <a:latin typeface="Segoe UI"/>
                <a:ea typeface="MS PGothic" charset="0"/>
                <a:cs typeface="MS PGothic" charset="0"/>
              </a:rPr>
              <a:t>Manage and monitor</a:t>
            </a:r>
          </a:p>
        </p:txBody>
      </p:sp>
      <p:sp>
        <p:nvSpPr>
          <p:cNvPr id="69" name="Rectangle 68"/>
          <p:cNvSpPr/>
          <p:nvPr/>
        </p:nvSpPr>
        <p:spPr bwMode="auto">
          <a:xfrm>
            <a:off x="1857417" y="2019696"/>
            <a:ext cx="1371210" cy="74112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3" tIns="91413" rIns="91413" bIns="91413" numCol="1" spcCol="0" rtlCol="0" fromWordArt="0" anchor="t" anchorCtr="0" forceAA="0" compatLnSpc="1">
            <a:prstTxWarp prst="textNoShape">
              <a:avLst/>
            </a:prstTxWarp>
            <a:noAutofit/>
          </a:bodyPr>
          <a:lstStyle/>
          <a:p>
            <a:pPr marL="0" marR="0" lvl="0" indent="0" defTabSz="931518" eaLnBrk="1" fontAlgn="base" latinLnBrk="0" hangingPunct="1">
              <a:lnSpc>
                <a:spcPct val="90000"/>
              </a:lnSpc>
              <a:spcBef>
                <a:spcPct val="0"/>
              </a:spcBef>
              <a:spcAft>
                <a:spcPct val="0"/>
              </a:spcAft>
              <a:buClrTx/>
              <a:buSzTx/>
              <a:buFontTx/>
              <a:buNone/>
              <a:tabLst/>
              <a:defRPr/>
            </a:pPr>
            <a:r>
              <a:rPr kumimoji="0" lang="en-US" sz="1190" b="0" i="0" u="none" strike="noStrike" kern="0" cap="none" spc="0" normalizeH="0" baseline="0" noProof="0" dirty="0">
                <a:ln>
                  <a:noFill/>
                </a:ln>
                <a:gradFill>
                  <a:gsLst>
                    <a:gs pos="71681">
                      <a:srgbClr val="FFFFFF"/>
                    </a:gs>
                    <a:gs pos="41000">
                      <a:srgbClr val="FFFFFF"/>
                    </a:gs>
                  </a:gsLst>
                  <a:lin ang="5400000" scaled="0"/>
                </a:gradFill>
                <a:effectLst/>
                <a:uLnTx/>
                <a:uFillTx/>
                <a:latin typeface="Segoe UI"/>
                <a:ea typeface="MS PGothic" charset="0"/>
                <a:cs typeface="MS PGothic" charset="0"/>
              </a:rPr>
              <a:t>Data and operational lineage</a:t>
            </a:r>
          </a:p>
        </p:txBody>
      </p:sp>
      <p:sp>
        <p:nvSpPr>
          <p:cNvPr id="70" name="Rectangle 69"/>
          <p:cNvSpPr/>
          <p:nvPr/>
        </p:nvSpPr>
        <p:spPr bwMode="auto">
          <a:xfrm>
            <a:off x="3287514" y="2019696"/>
            <a:ext cx="1371210" cy="74112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3" tIns="91413" rIns="91413" bIns="91413" numCol="1" spcCol="0" rtlCol="0" fromWordArt="0" anchor="t" anchorCtr="0" forceAA="0" compatLnSpc="1">
            <a:prstTxWarp prst="textNoShape">
              <a:avLst/>
            </a:prstTxWarp>
            <a:noAutofit/>
          </a:bodyPr>
          <a:lstStyle/>
          <a:p>
            <a:pPr marL="0" marR="0" lvl="0" indent="0" defTabSz="931518" eaLnBrk="1" fontAlgn="base" latinLnBrk="0" hangingPunct="1">
              <a:lnSpc>
                <a:spcPct val="90000"/>
              </a:lnSpc>
              <a:spcBef>
                <a:spcPct val="0"/>
              </a:spcBef>
              <a:spcAft>
                <a:spcPct val="0"/>
              </a:spcAft>
              <a:buClrTx/>
              <a:buSzTx/>
              <a:buFontTx/>
              <a:buNone/>
              <a:tabLst/>
              <a:defRPr/>
            </a:pPr>
            <a:r>
              <a:rPr kumimoji="0" lang="en-US" sz="1190" b="0" i="0" u="none" strike="noStrike" kern="0" cap="none" spc="0" normalizeH="0" baseline="0" noProof="0" dirty="0">
                <a:ln>
                  <a:noFill/>
                </a:ln>
                <a:gradFill>
                  <a:gsLst>
                    <a:gs pos="71681">
                      <a:srgbClr val="FFFFFF"/>
                    </a:gs>
                    <a:gs pos="41000">
                      <a:srgbClr val="FFFFFF"/>
                    </a:gs>
                  </a:gsLst>
                  <a:lin ang="5400000" scaled="0"/>
                </a:gradFill>
                <a:effectLst/>
                <a:uLnTx/>
                <a:uFillTx/>
                <a:latin typeface="Segoe UI"/>
                <a:ea typeface="MS PGothic" charset="0"/>
                <a:cs typeface="MS PGothic" charset="0"/>
              </a:rPr>
              <a:t>Coordination </a:t>
            </a:r>
            <a:br>
              <a:rPr kumimoji="0" lang="en-US" sz="1190" b="0" i="0" u="none" strike="noStrike" kern="0" cap="none" spc="0" normalizeH="0" baseline="0" noProof="0" dirty="0">
                <a:ln>
                  <a:noFill/>
                </a:ln>
                <a:gradFill>
                  <a:gsLst>
                    <a:gs pos="71681">
                      <a:srgbClr val="FFFFFF"/>
                    </a:gs>
                    <a:gs pos="41000">
                      <a:srgbClr val="FFFFFF"/>
                    </a:gs>
                  </a:gsLst>
                  <a:lin ang="5400000" scaled="0"/>
                </a:gradFill>
                <a:effectLst/>
                <a:uLnTx/>
                <a:uFillTx/>
                <a:latin typeface="Segoe UI"/>
                <a:ea typeface="MS PGothic" charset="0"/>
                <a:cs typeface="MS PGothic" charset="0"/>
              </a:rPr>
            </a:br>
            <a:r>
              <a:rPr kumimoji="0" lang="en-US" sz="1190" b="0" i="0" u="none" strike="noStrike" kern="0" cap="none" spc="0" normalizeH="0" baseline="0" noProof="0" dirty="0">
                <a:ln>
                  <a:noFill/>
                </a:ln>
                <a:gradFill>
                  <a:gsLst>
                    <a:gs pos="71681">
                      <a:srgbClr val="FFFFFF"/>
                    </a:gs>
                    <a:gs pos="41000">
                      <a:srgbClr val="FFFFFF"/>
                    </a:gs>
                  </a:gsLst>
                  <a:lin ang="5400000" scaled="0"/>
                </a:gradFill>
                <a:effectLst/>
                <a:uLnTx/>
                <a:uFillTx/>
                <a:latin typeface="Segoe UI"/>
                <a:ea typeface="MS PGothic" charset="0"/>
                <a:cs typeface="MS PGothic" charset="0"/>
              </a:rPr>
              <a:t>and scheduling</a:t>
            </a:r>
          </a:p>
        </p:txBody>
      </p:sp>
      <p:sp>
        <p:nvSpPr>
          <p:cNvPr id="71" name="Rectangle 70"/>
          <p:cNvSpPr/>
          <p:nvPr/>
        </p:nvSpPr>
        <p:spPr bwMode="auto">
          <a:xfrm>
            <a:off x="4717613" y="2019696"/>
            <a:ext cx="1368237" cy="74112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3" tIns="91413" rIns="91413" bIns="91413" numCol="1" spcCol="0" rtlCol="0" fromWordArt="0" anchor="t" anchorCtr="0" forceAA="0" compatLnSpc="1">
            <a:prstTxWarp prst="textNoShape">
              <a:avLst/>
            </a:prstTxWarp>
            <a:noAutofit/>
          </a:bodyPr>
          <a:lstStyle/>
          <a:p>
            <a:pPr marL="0" marR="0" lvl="0" indent="0" defTabSz="931518" eaLnBrk="1" fontAlgn="base" latinLnBrk="0" hangingPunct="1">
              <a:lnSpc>
                <a:spcPct val="90000"/>
              </a:lnSpc>
              <a:spcBef>
                <a:spcPct val="0"/>
              </a:spcBef>
              <a:spcAft>
                <a:spcPct val="0"/>
              </a:spcAft>
              <a:buClrTx/>
              <a:buSzTx/>
              <a:buFontTx/>
              <a:buNone/>
              <a:tabLst/>
              <a:defRPr/>
            </a:pPr>
            <a:r>
              <a:rPr kumimoji="0" lang="en-US" sz="1190" b="0" i="0" u="none" strike="noStrike" kern="0" cap="none" spc="0" normalizeH="0" baseline="0" noProof="0" dirty="0">
                <a:ln>
                  <a:noFill/>
                </a:ln>
                <a:gradFill>
                  <a:gsLst>
                    <a:gs pos="71681">
                      <a:srgbClr val="FFFFFF"/>
                    </a:gs>
                    <a:gs pos="41000">
                      <a:srgbClr val="FFFFFF"/>
                    </a:gs>
                  </a:gsLst>
                  <a:lin ang="5400000" scaled="0"/>
                </a:gradFill>
                <a:effectLst/>
                <a:uLnTx/>
                <a:uFillTx/>
                <a:latin typeface="Segoe UI"/>
                <a:ea typeface="MS PGothic" charset="0"/>
                <a:cs typeface="MS PGothic" charset="0"/>
              </a:rPr>
              <a:t>Policy</a:t>
            </a:r>
          </a:p>
        </p:txBody>
      </p:sp>
      <p:sp>
        <p:nvSpPr>
          <p:cNvPr id="74" name="Rectangle 73"/>
          <p:cNvSpPr/>
          <p:nvPr/>
        </p:nvSpPr>
        <p:spPr bwMode="auto">
          <a:xfrm>
            <a:off x="427317" y="3113470"/>
            <a:ext cx="5658531" cy="741123"/>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3" tIns="91413" rIns="91413" bIns="91413" numCol="1" spcCol="0" rtlCol="0" fromWordArt="0" anchor="ctr" anchorCtr="0" forceAA="0" compatLnSpc="1">
            <a:prstTxWarp prst="textNoShape">
              <a:avLst/>
            </a:prstTxWarp>
            <a:noAutofit/>
          </a:bodyPr>
          <a:lstStyle/>
          <a:p>
            <a:pPr marL="0" marR="0" lvl="0" indent="0" defTabSz="931518" eaLnBrk="1" fontAlgn="base" latinLnBrk="0" hangingPunct="1">
              <a:lnSpc>
                <a:spcPct val="90000"/>
              </a:lnSpc>
              <a:spcBef>
                <a:spcPct val="0"/>
              </a:spcBef>
              <a:spcAft>
                <a:spcPct val="0"/>
              </a:spcAft>
              <a:buClrTx/>
              <a:buSzTx/>
              <a:buFontTx/>
              <a:buNone/>
              <a:tabLst/>
              <a:defRPr/>
            </a:pPr>
            <a:endParaRPr kumimoji="0" lang="en-US" sz="1190" b="0" i="0" u="none" strike="noStrike" kern="0" cap="none" spc="0" normalizeH="0" baseline="0" noProof="0" dirty="0">
              <a:ln>
                <a:noFill/>
              </a:ln>
              <a:gradFill>
                <a:gsLst>
                  <a:gs pos="71681">
                    <a:srgbClr val="FFFFFF"/>
                  </a:gs>
                  <a:gs pos="41000">
                    <a:srgbClr val="FFFFFF"/>
                  </a:gs>
                </a:gsLst>
                <a:lin ang="5400000" scaled="0"/>
              </a:gradFill>
              <a:effectLst/>
              <a:uLnTx/>
              <a:uFillTx/>
              <a:latin typeface="Segoe UI"/>
              <a:ea typeface="MS PGothic" charset="0"/>
              <a:cs typeface="MS PGothic" charset="0"/>
            </a:endParaRPr>
          </a:p>
        </p:txBody>
      </p:sp>
      <p:sp>
        <p:nvSpPr>
          <p:cNvPr id="75" name="Rectangle 74"/>
          <p:cNvSpPr/>
          <p:nvPr/>
        </p:nvSpPr>
        <p:spPr bwMode="auto">
          <a:xfrm>
            <a:off x="276324" y="2727218"/>
            <a:ext cx="2936249" cy="5678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defTabSz="932127" eaLnBrk="1" fontAlgn="base" latinLnBrk="0" hangingPunct="1">
              <a:lnSpc>
                <a:spcPct val="90000"/>
              </a:lnSpc>
              <a:spcBef>
                <a:spcPct val="0"/>
              </a:spcBef>
              <a:spcAft>
                <a:spcPct val="0"/>
              </a:spcAft>
              <a:buClrTx/>
              <a:buSzTx/>
              <a:buFontTx/>
              <a:buNone/>
              <a:tabLst/>
              <a:defRPr/>
            </a:pPr>
            <a:r>
              <a:rPr kumimoji="0" lang="en-US" sz="1190" b="0" i="0" u="none" strike="noStrike" kern="0" cap="none" spc="0" normalizeH="0" baseline="0" noProof="0" dirty="0">
                <a:ln>
                  <a:noFill/>
                </a:ln>
                <a:gradFill>
                  <a:gsLst>
                    <a:gs pos="7965">
                      <a:srgbClr val="505050"/>
                    </a:gs>
                    <a:gs pos="41000">
                      <a:srgbClr val="50505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720099" y="3233423"/>
            <a:ext cx="905378" cy="436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3" tIns="91413" rIns="91413" bIns="91413" numCol="1" spcCol="0" rtlCol="0" fromWordArt="0" anchor="ctr" anchorCtr="0" forceAA="0" compatLnSpc="1">
            <a:prstTxWarp prst="textNoShape">
              <a:avLst/>
            </a:prstTxWarp>
            <a:noAutofit/>
          </a:bodyPr>
          <a:lstStyle/>
          <a:p>
            <a:pPr marL="0" marR="0" lvl="0" indent="0" algn="ctr" defTabSz="931518" eaLnBrk="1" fontAlgn="base" latinLnBrk="0" hangingPunct="1">
              <a:lnSpc>
                <a:spcPct val="90000"/>
              </a:lnSpc>
              <a:spcBef>
                <a:spcPct val="0"/>
              </a:spcBef>
              <a:spcAft>
                <a:spcPct val="0"/>
              </a:spcAft>
              <a:buClrTx/>
              <a:buSzTx/>
              <a:buFontTx/>
              <a:buNone/>
              <a:tabLst/>
              <a:defRPr/>
            </a:pPr>
            <a:r>
              <a:rPr kumimoji="0" lang="en-US" sz="1190" b="0" i="0" u="none" strike="noStrike" kern="0" cap="none" spc="0" normalizeH="0" baseline="0" noProof="0" dirty="0">
                <a:ln>
                  <a:noFill/>
                </a:ln>
                <a:gradFill>
                  <a:gsLst>
                    <a:gs pos="71681">
                      <a:srgbClr val="FFFFFF"/>
                    </a:gs>
                    <a:gs pos="41000">
                      <a:srgbClr val="FFFFFF"/>
                    </a:gs>
                  </a:gsLst>
                  <a:lin ang="5400000" scaled="0"/>
                </a:gradFill>
                <a:effectLst/>
                <a:uLnTx/>
                <a:uFillTx/>
                <a:latin typeface="Segoe UI"/>
                <a:ea typeface="MS PGothic" charset="0"/>
                <a:cs typeface="MS PGothic" charset="0"/>
              </a:rPr>
              <a:t>Processing activity</a:t>
            </a:r>
          </a:p>
        </p:txBody>
      </p:sp>
      <p:sp>
        <p:nvSpPr>
          <p:cNvPr id="78" name="Freeform 72"/>
          <p:cNvSpPr>
            <a:spLocks noEditPoints="1"/>
          </p:cNvSpPr>
          <p:nvPr/>
        </p:nvSpPr>
        <p:spPr bwMode="auto">
          <a:xfrm>
            <a:off x="786933" y="3318536"/>
            <a:ext cx="407683" cy="330990"/>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91413" tIns="45706" rIns="91413" bIns="45706" numCol="1" anchor="t" anchorCtr="0" compatLnSpc="1">
            <a:prstTxWarp prst="textNoShape">
              <a:avLst/>
            </a:prstTxWarp>
          </a:bodyPr>
          <a:lstStyle/>
          <a:p>
            <a:pPr marL="0" marR="0" lvl="0" indent="0" defTabSz="931518" eaLnBrk="1" fontAlgn="base" latinLnBrk="0" hangingPunct="1">
              <a:lnSpc>
                <a:spcPct val="100000"/>
              </a:lnSpc>
              <a:spcBef>
                <a:spcPct val="0"/>
              </a:spcBef>
              <a:spcAft>
                <a:spcPct val="0"/>
              </a:spcAft>
              <a:buClrTx/>
              <a:buSzTx/>
              <a:buFontTx/>
              <a:buNone/>
              <a:tabLst/>
              <a:defRPr/>
            </a:pPr>
            <a:endParaRPr kumimoji="0" lang="en-US" sz="2380" b="0" i="0" u="none" strike="noStrike" kern="0" cap="none" spc="0" normalizeH="0" baseline="0" noProof="0">
              <a:ln>
                <a:noFill/>
              </a:ln>
              <a:solidFill>
                <a:srgbClr val="000000"/>
              </a:solidFill>
              <a:effectLst/>
              <a:uLnTx/>
              <a:uFillTx/>
              <a:latin typeface="Segoe UI"/>
              <a:ea typeface="MS PGothic" charset="0"/>
            </a:endParaRPr>
          </a:p>
        </p:txBody>
      </p:sp>
      <p:sp>
        <p:nvSpPr>
          <p:cNvPr id="79" name="Freeform 72"/>
          <p:cNvSpPr>
            <a:spLocks noEditPoints="1"/>
          </p:cNvSpPr>
          <p:nvPr/>
        </p:nvSpPr>
        <p:spPr bwMode="auto">
          <a:xfrm>
            <a:off x="3097636" y="3318536"/>
            <a:ext cx="407683" cy="330990"/>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91413" tIns="45706" rIns="91413" bIns="45706" numCol="1" anchor="t" anchorCtr="0" compatLnSpc="1">
            <a:prstTxWarp prst="textNoShape">
              <a:avLst/>
            </a:prstTxWarp>
          </a:bodyPr>
          <a:lstStyle/>
          <a:p>
            <a:pPr marL="0" marR="0" lvl="0" indent="0" defTabSz="931518" eaLnBrk="1" fontAlgn="base" latinLnBrk="0" hangingPunct="1">
              <a:lnSpc>
                <a:spcPct val="100000"/>
              </a:lnSpc>
              <a:spcBef>
                <a:spcPct val="0"/>
              </a:spcBef>
              <a:spcAft>
                <a:spcPct val="0"/>
              </a:spcAft>
              <a:buClrTx/>
              <a:buSzTx/>
              <a:buFontTx/>
              <a:buNone/>
              <a:tabLst/>
              <a:defRPr/>
            </a:pPr>
            <a:endParaRPr kumimoji="0" lang="en-US" sz="2380" b="0" i="0" u="none" strike="noStrike" kern="0" cap="none" spc="0" normalizeH="0" baseline="0" noProof="0">
              <a:ln>
                <a:noFill/>
              </a:ln>
              <a:solidFill>
                <a:srgbClr val="000000"/>
              </a:solidFill>
              <a:effectLst/>
              <a:uLnTx/>
              <a:uFillTx/>
              <a:latin typeface="Segoe UI"/>
              <a:ea typeface="MS PGothic" charset="0"/>
            </a:endParaRPr>
          </a:p>
        </p:txBody>
      </p:sp>
      <p:sp>
        <p:nvSpPr>
          <p:cNvPr id="80" name="Freeform 72"/>
          <p:cNvSpPr>
            <a:spLocks noEditPoints="1"/>
          </p:cNvSpPr>
          <p:nvPr/>
        </p:nvSpPr>
        <p:spPr bwMode="auto">
          <a:xfrm>
            <a:off x="5408335" y="3318536"/>
            <a:ext cx="407683" cy="330990"/>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91413" tIns="45706" rIns="91413" bIns="45706" numCol="1" anchor="t" anchorCtr="0" compatLnSpc="1">
            <a:prstTxWarp prst="textNoShape">
              <a:avLst/>
            </a:prstTxWarp>
          </a:bodyPr>
          <a:lstStyle/>
          <a:p>
            <a:pPr marL="0" marR="0" lvl="0" indent="0" defTabSz="931518" eaLnBrk="1" fontAlgn="base" latinLnBrk="0" hangingPunct="1">
              <a:lnSpc>
                <a:spcPct val="100000"/>
              </a:lnSpc>
              <a:spcBef>
                <a:spcPct val="0"/>
              </a:spcBef>
              <a:spcAft>
                <a:spcPct val="0"/>
              </a:spcAft>
              <a:buClrTx/>
              <a:buSzTx/>
              <a:buFontTx/>
              <a:buNone/>
              <a:tabLst/>
              <a:defRPr/>
            </a:pPr>
            <a:endParaRPr kumimoji="0" lang="en-US" sz="2380" b="0" i="0" u="none" strike="noStrike" kern="0" cap="none" spc="0" normalizeH="0" baseline="0" noProof="0">
              <a:ln>
                <a:noFill/>
              </a:ln>
              <a:solidFill>
                <a:sysClr val="windowText" lastClr="000000"/>
              </a:solidFill>
              <a:effectLst/>
              <a:uLnTx/>
              <a:uFillTx/>
              <a:latin typeface="Segoe UI"/>
              <a:ea typeface="MS PGothic" charset="0"/>
            </a:endParaRPr>
          </a:p>
        </p:txBody>
      </p:sp>
      <p:sp>
        <p:nvSpPr>
          <p:cNvPr id="81" name="Right Arrow 80"/>
          <p:cNvSpPr/>
          <p:nvPr/>
        </p:nvSpPr>
        <p:spPr bwMode="auto">
          <a:xfrm>
            <a:off x="1274993" y="3401732"/>
            <a:ext cx="548484" cy="274281"/>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algn="ctr" defTabSz="932127" eaLnBrk="1" fontAlgn="base" latinLnBrk="0" hangingPunct="1">
              <a:lnSpc>
                <a:spcPct val="90000"/>
              </a:lnSpc>
              <a:spcBef>
                <a:spcPct val="0"/>
              </a:spcBef>
              <a:spcAft>
                <a:spcPct val="0"/>
              </a:spcAft>
              <a:buClrTx/>
              <a:buSzTx/>
              <a:buFontTx/>
              <a:buNone/>
              <a:tabLst/>
              <a:defRPr/>
            </a:pPr>
            <a:endParaRPr kumimoji="0" lang="en-US" sz="204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2" name="Right Arrow 81"/>
          <p:cNvSpPr/>
          <p:nvPr/>
        </p:nvSpPr>
        <p:spPr bwMode="auto">
          <a:xfrm>
            <a:off x="2517319" y="3401732"/>
            <a:ext cx="548484" cy="274281"/>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algn="ctr" defTabSz="932127" eaLnBrk="1" fontAlgn="base" latinLnBrk="0" hangingPunct="1">
              <a:lnSpc>
                <a:spcPct val="90000"/>
              </a:lnSpc>
              <a:spcBef>
                <a:spcPct val="0"/>
              </a:spcBef>
              <a:spcAft>
                <a:spcPct val="0"/>
              </a:spcAft>
              <a:buClrTx/>
              <a:buSzTx/>
              <a:buFontTx/>
              <a:buNone/>
              <a:tabLst/>
              <a:defRPr/>
            </a:pPr>
            <a:endParaRPr kumimoji="0" lang="en-US" sz="204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3" name="Right Arrow 82"/>
          <p:cNvSpPr/>
          <p:nvPr/>
        </p:nvSpPr>
        <p:spPr bwMode="auto">
          <a:xfrm>
            <a:off x="3587179" y="3401732"/>
            <a:ext cx="548484" cy="274281"/>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algn="ctr" defTabSz="932127" eaLnBrk="1" fontAlgn="base" latinLnBrk="0" hangingPunct="1">
              <a:lnSpc>
                <a:spcPct val="90000"/>
              </a:lnSpc>
              <a:spcBef>
                <a:spcPct val="0"/>
              </a:spcBef>
              <a:spcAft>
                <a:spcPct val="0"/>
              </a:spcAft>
              <a:buClrTx/>
              <a:buSzTx/>
              <a:buFontTx/>
              <a:buNone/>
              <a:tabLst/>
              <a:defRPr/>
            </a:pPr>
            <a:endParaRPr kumimoji="0" lang="en-US" sz="204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4" name="Right Arrow 83"/>
          <p:cNvSpPr/>
          <p:nvPr/>
        </p:nvSpPr>
        <p:spPr bwMode="auto">
          <a:xfrm>
            <a:off x="4828021" y="3401732"/>
            <a:ext cx="548484" cy="274281"/>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algn="ctr" defTabSz="932127" eaLnBrk="1" fontAlgn="base" latinLnBrk="0" hangingPunct="1">
              <a:lnSpc>
                <a:spcPct val="90000"/>
              </a:lnSpc>
              <a:spcBef>
                <a:spcPct val="0"/>
              </a:spcBef>
              <a:spcAft>
                <a:spcPct val="0"/>
              </a:spcAft>
              <a:buClrTx/>
              <a:buSzTx/>
              <a:buFontTx/>
              <a:buNone/>
              <a:tabLst/>
              <a:defRPr/>
            </a:pPr>
            <a:endParaRPr kumimoji="0" lang="en-US" sz="204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5" name="Right Arrow 84"/>
          <p:cNvSpPr/>
          <p:nvPr/>
        </p:nvSpPr>
        <p:spPr bwMode="auto">
          <a:xfrm rot="16200000">
            <a:off x="570564" y="4205440"/>
            <a:ext cx="762742" cy="307579"/>
          </a:xfrm>
          <a:prstGeom prst="rightArrow">
            <a:avLst>
              <a:gd name="adj1" fmla="val 41321"/>
              <a:gd name="adj2" fmla="val 50000"/>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algn="ctr" defTabSz="932127" eaLnBrk="1" fontAlgn="base" latinLnBrk="0" hangingPunct="1">
              <a:lnSpc>
                <a:spcPct val="90000"/>
              </a:lnSpc>
              <a:spcBef>
                <a:spcPct val="0"/>
              </a:spcBef>
              <a:spcAft>
                <a:spcPct val="0"/>
              </a:spcAft>
              <a:buClrTx/>
              <a:buSzTx/>
              <a:buFontTx/>
              <a:buNone/>
              <a:tabLst/>
              <a:defRPr/>
            </a:pPr>
            <a:endParaRPr kumimoji="0" lang="en-US" sz="204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6" name="Left-Right Arrow 85"/>
          <p:cNvSpPr/>
          <p:nvPr/>
        </p:nvSpPr>
        <p:spPr bwMode="auto">
          <a:xfrm rot="16200000">
            <a:off x="2471949" y="4342301"/>
            <a:ext cx="548562" cy="230085"/>
          </a:xfrm>
          <a:prstGeom prst="leftRightArrow">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algn="ctr" defTabSz="932127" eaLnBrk="1" fontAlgn="base" latinLnBrk="0" hangingPunct="1">
              <a:lnSpc>
                <a:spcPct val="90000"/>
              </a:lnSpc>
              <a:spcBef>
                <a:spcPct val="0"/>
              </a:spcBef>
              <a:spcAft>
                <a:spcPct val="0"/>
              </a:spcAft>
              <a:buClrTx/>
              <a:buSzTx/>
              <a:buFontTx/>
              <a:buNone/>
              <a:tabLst/>
              <a:defRPr/>
            </a:pPr>
            <a:endParaRPr kumimoji="0" lang="en-US" sz="204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7" name="Right Arrow 86"/>
          <p:cNvSpPr/>
          <p:nvPr/>
        </p:nvSpPr>
        <p:spPr bwMode="auto">
          <a:xfrm rot="5400000" flipV="1">
            <a:off x="5301323" y="4218451"/>
            <a:ext cx="778748" cy="250642"/>
          </a:xfrm>
          <a:prstGeom prst="rightArrow">
            <a:avLst>
              <a:gd name="adj1" fmla="val 41321"/>
              <a:gd name="adj2" fmla="val 50000"/>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algn="ctr" defTabSz="932127" eaLnBrk="1" fontAlgn="base" latinLnBrk="0" hangingPunct="1">
              <a:lnSpc>
                <a:spcPct val="90000"/>
              </a:lnSpc>
              <a:spcBef>
                <a:spcPct val="0"/>
              </a:spcBef>
              <a:spcAft>
                <a:spcPct val="0"/>
              </a:spcAft>
              <a:buClrTx/>
              <a:buSzTx/>
              <a:buFontTx/>
              <a:buNone/>
              <a:tabLst/>
              <a:defRPr/>
            </a:pPr>
            <a:endParaRPr kumimoji="0" lang="en-US" sz="2040" b="1"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endParaRPr>
          </a:p>
        </p:txBody>
      </p:sp>
      <p:sp>
        <p:nvSpPr>
          <p:cNvPr id="90" name="Rectangle 89"/>
          <p:cNvSpPr/>
          <p:nvPr/>
        </p:nvSpPr>
        <p:spPr bwMode="auto">
          <a:xfrm>
            <a:off x="4846847" y="4117007"/>
            <a:ext cx="1301151" cy="1849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32127" eaLnBrk="1" fontAlgn="base" latinLnBrk="0" hangingPunct="1">
              <a:lnSpc>
                <a:spcPct val="90000"/>
              </a:lnSpc>
              <a:spcBef>
                <a:spcPct val="0"/>
              </a:spcBef>
              <a:spcAft>
                <a:spcPct val="0"/>
              </a:spcAft>
              <a:buClrTx/>
              <a:buSzTx/>
              <a:buFontTx/>
              <a:buNone/>
              <a:tabLst/>
              <a:defRPr/>
            </a:pPr>
            <a:r>
              <a:rPr kumimoji="0" lang="en-US" sz="1105" b="0" i="0" u="none" strike="noStrike" kern="0" cap="none" spc="0" normalizeH="0" baseline="0" noProof="0" dirty="0">
                <a:ln>
                  <a:noFill/>
                </a:ln>
                <a:solidFill>
                  <a:schemeClr val="accent2">
                    <a:lumMod val="50000"/>
                  </a:schemeClr>
                </a:solidFill>
                <a:effectLst/>
                <a:uLnTx/>
                <a:uFillTx/>
                <a:latin typeface="Segoe UI"/>
                <a:ea typeface="Segoe UI" pitchFamily="34" charset="0"/>
                <a:cs typeface="Segoe UI" pitchFamily="34" charset="0"/>
              </a:rPr>
              <a:t>Information </a:t>
            </a:r>
          </a:p>
          <a:p>
            <a:pPr marL="0" marR="0" lvl="0" indent="0" defTabSz="932127" eaLnBrk="1" fontAlgn="base" latinLnBrk="0" hangingPunct="1">
              <a:lnSpc>
                <a:spcPct val="90000"/>
              </a:lnSpc>
              <a:spcBef>
                <a:spcPct val="0"/>
              </a:spcBef>
              <a:spcAft>
                <a:spcPct val="0"/>
              </a:spcAft>
              <a:buClrTx/>
              <a:buSzTx/>
              <a:buFontTx/>
              <a:buNone/>
              <a:tabLst/>
              <a:defRPr/>
            </a:pPr>
            <a:r>
              <a:rPr kumimoji="0" lang="en-US" sz="1105" b="0" i="0" u="none" strike="noStrike" kern="0" cap="none" spc="0" normalizeH="0" baseline="0" noProof="0" dirty="0">
                <a:ln>
                  <a:noFill/>
                </a:ln>
                <a:solidFill>
                  <a:schemeClr val="accent2">
                    <a:lumMod val="50000"/>
                  </a:schemeClr>
                </a:solidFill>
                <a:effectLst/>
                <a:uLnTx/>
                <a:uFillTx/>
                <a:latin typeface="Segoe UI"/>
                <a:ea typeface="Segoe UI" pitchFamily="34" charset="0"/>
                <a:cs typeface="Segoe UI" pitchFamily="34" charset="0"/>
              </a:rPr>
              <a:t>assets</a:t>
            </a:r>
          </a:p>
        </p:txBody>
      </p:sp>
      <p:sp>
        <p:nvSpPr>
          <p:cNvPr id="211" name="Rectangle 210"/>
          <p:cNvSpPr/>
          <p:nvPr/>
        </p:nvSpPr>
        <p:spPr bwMode="auto">
          <a:xfrm>
            <a:off x="1059152" y="4202308"/>
            <a:ext cx="1301151" cy="1849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32127" eaLnBrk="1" fontAlgn="base" latinLnBrk="0" hangingPunct="1">
              <a:lnSpc>
                <a:spcPct val="90000"/>
              </a:lnSpc>
              <a:spcBef>
                <a:spcPct val="0"/>
              </a:spcBef>
              <a:spcAft>
                <a:spcPct val="0"/>
              </a:spcAft>
              <a:buClrTx/>
              <a:buSzTx/>
              <a:buFontTx/>
              <a:buNone/>
              <a:tabLst/>
              <a:defRPr/>
            </a:pPr>
            <a:r>
              <a:rPr kumimoji="0" lang="en-US" sz="1105" b="0" i="0" u="none" strike="noStrike" kern="0" cap="none" spc="0" normalizeH="0" baseline="0" noProof="0" dirty="0">
                <a:ln>
                  <a:noFill/>
                </a:ln>
                <a:solidFill>
                  <a:schemeClr val="accent2">
                    <a:lumMod val="50000"/>
                  </a:schemeClr>
                </a:solidFill>
                <a:effectLst/>
                <a:uLnTx/>
                <a:uFillTx/>
                <a:latin typeface="Segoe UI"/>
                <a:ea typeface="Segoe UI" pitchFamily="34" charset="0"/>
                <a:cs typeface="Segoe UI" pitchFamily="34" charset="0"/>
              </a:rPr>
              <a:t>Raw data</a:t>
            </a:r>
          </a:p>
        </p:txBody>
      </p:sp>
      <p:sp>
        <p:nvSpPr>
          <p:cNvPr id="212" name="Title 1"/>
          <p:cNvSpPr txBox="1">
            <a:spLocks/>
          </p:cNvSpPr>
          <p:nvPr/>
        </p:nvSpPr>
        <p:spPr>
          <a:xfrm>
            <a:off x="163179" y="971461"/>
            <a:ext cx="11883829" cy="469098"/>
          </a:xfrm>
          <a:prstGeom prst="rect">
            <a:avLst/>
          </a:prstGeom>
        </p:spPr>
        <p:txBody>
          <a:bodyPr vert="horz" wrap="square" lIns="146261" tIns="91413" rIns="146261" bIns="91413" rtlCol="0" anchor="t">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marL="0" marR="0" lvl="0" indent="0" algn="l" defTabSz="931698" rtl="0" eaLnBrk="1" fontAlgn="base" latinLnBrk="0" hangingPunct="1">
              <a:lnSpc>
                <a:spcPct val="90000"/>
              </a:lnSpc>
              <a:spcBef>
                <a:spcPct val="0"/>
              </a:spcBef>
              <a:spcAft>
                <a:spcPct val="0"/>
              </a:spcAft>
              <a:buClrTx/>
              <a:buSzTx/>
              <a:buFontTx/>
              <a:buNone/>
              <a:tabLst/>
              <a:defRPr/>
            </a:pPr>
            <a:r>
              <a:rPr kumimoji="0" lang="en-US" sz="1615" b="0" i="0" u="none" strike="noStrike" kern="1200" cap="none" spc="0" normalizeH="0" baseline="0" noProof="0" dirty="0">
                <a:ln w="3175">
                  <a:noFill/>
                </a:ln>
                <a:solidFill>
                  <a:srgbClr val="292929"/>
                </a:solidFill>
                <a:effectLst/>
                <a:uLnTx/>
                <a:uFillTx/>
                <a:latin typeface="Segoe UI Semilight" panose="020B0402040204020203" pitchFamily="34" charset="0"/>
                <a:ea typeface="ＭＳ Ｐゴシック" charset="0"/>
                <a:cs typeface="Segoe UI Semilight" panose="020B0402040204020203" pitchFamily="34" charset="0"/>
              </a:rPr>
              <a:t>Compose services to transform data into actionable intelligence</a:t>
            </a:r>
          </a:p>
          <a:p>
            <a:pPr marL="0" marR="0" lvl="0" indent="0" algn="l" defTabSz="931698" rtl="0" eaLnBrk="1" fontAlgn="base" latinLnBrk="0" hangingPunct="1">
              <a:lnSpc>
                <a:spcPct val="90000"/>
              </a:lnSpc>
              <a:spcBef>
                <a:spcPct val="0"/>
              </a:spcBef>
              <a:spcAft>
                <a:spcPct val="0"/>
              </a:spcAft>
              <a:buClrTx/>
              <a:buSzTx/>
              <a:buFontTx/>
              <a:buNone/>
              <a:tabLst/>
              <a:defRPr/>
            </a:pPr>
            <a:r>
              <a:rPr kumimoji="0" lang="en-US" sz="1105" b="0" i="0" u="none" strike="noStrike" kern="1200" cap="none" spc="0" normalizeH="0" baseline="0" noProof="0" dirty="0">
                <a:ln w="3175">
                  <a:noFill/>
                </a:ln>
                <a:solidFill>
                  <a:srgbClr val="292929"/>
                </a:solidFill>
                <a:effectLst/>
                <a:uLnTx/>
                <a:uFillTx/>
                <a:latin typeface="Segoe UI Semilight" panose="020B0402040204020203" pitchFamily="34" charset="0"/>
                <a:ea typeface="ＭＳ Ｐゴシック" charset="0"/>
                <a:cs typeface="Segoe UI Semilight" panose="020B0402040204020203" pitchFamily="34" charset="0"/>
              </a:rPr>
              <a:t>  </a:t>
            </a:r>
          </a:p>
        </p:txBody>
      </p:sp>
      <p:sp>
        <p:nvSpPr>
          <p:cNvPr id="144" name="Rectangle 143"/>
          <p:cNvSpPr/>
          <p:nvPr/>
        </p:nvSpPr>
        <p:spPr bwMode="auto">
          <a:xfrm>
            <a:off x="2909570" y="4235507"/>
            <a:ext cx="1301151" cy="1849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32127" eaLnBrk="1" fontAlgn="base" latinLnBrk="0" hangingPunct="1">
              <a:lnSpc>
                <a:spcPct val="90000"/>
              </a:lnSpc>
              <a:spcBef>
                <a:spcPct val="0"/>
              </a:spcBef>
              <a:spcAft>
                <a:spcPct val="0"/>
              </a:spcAft>
              <a:buClrTx/>
              <a:buSzTx/>
              <a:buFontTx/>
              <a:buNone/>
              <a:tabLst/>
              <a:defRPr/>
            </a:pPr>
            <a:r>
              <a:rPr kumimoji="0" lang="en-US" sz="1105" b="0" i="0" u="none" strike="noStrike" kern="0" cap="none" spc="0" normalizeH="0" baseline="0" noProof="0" dirty="0">
                <a:ln>
                  <a:noFill/>
                </a:ln>
                <a:solidFill>
                  <a:schemeClr val="accent2">
                    <a:lumMod val="50000"/>
                  </a:schemeClr>
                </a:solidFill>
                <a:effectLst/>
                <a:uLnTx/>
                <a:uFillTx/>
                <a:latin typeface="Segoe UI"/>
                <a:ea typeface="Segoe UI" pitchFamily="34" charset="0"/>
                <a:cs typeface="Segoe UI" pitchFamily="34" charset="0"/>
              </a:rPr>
              <a:t>Orchestration </a:t>
            </a:r>
            <a:br>
              <a:rPr kumimoji="0" lang="en-US" sz="1105" b="0" i="0" u="none" strike="noStrike" kern="0" cap="none" spc="0" normalizeH="0" baseline="0" noProof="0" dirty="0">
                <a:ln>
                  <a:noFill/>
                </a:ln>
                <a:solidFill>
                  <a:schemeClr val="accent2">
                    <a:lumMod val="50000"/>
                  </a:schemeClr>
                </a:solidFill>
                <a:effectLst/>
                <a:uLnTx/>
                <a:uFillTx/>
                <a:latin typeface="Segoe UI"/>
                <a:ea typeface="Segoe UI" pitchFamily="34" charset="0"/>
                <a:cs typeface="Segoe UI" pitchFamily="34" charset="0"/>
              </a:rPr>
            </a:br>
            <a:r>
              <a:rPr kumimoji="0" lang="en-US" sz="1105" b="0" i="0" u="none" strike="noStrike" kern="0" cap="none" spc="0" normalizeH="0" baseline="0" noProof="0" dirty="0">
                <a:ln>
                  <a:noFill/>
                </a:ln>
                <a:solidFill>
                  <a:schemeClr val="accent2">
                    <a:lumMod val="50000"/>
                  </a:schemeClr>
                </a:solidFill>
                <a:effectLst/>
                <a:uLnTx/>
                <a:uFillTx/>
                <a:latin typeface="Segoe UI"/>
                <a:ea typeface="Segoe UI" pitchFamily="34" charset="0"/>
                <a:cs typeface="Segoe UI" pitchFamily="34" charset="0"/>
              </a:rPr>
              <a:t>and monitoring</a:t>
            </a:r>
          </a:p>
        </p:txBody>
      </p:sp>
      <p:sp>
        <p:nvSpPr>
          <p:cNvPr id="38" name="Rectangle 37"/>
          <p:cNvSpPr/>
          <p:nvPr/>
        </p:nvSpPr>
        <p:spPr bwMode="auto">
          <a:xfrm>
            <a:off x="4018009" y="3239077"/>
            <a:ext cx="905378" cy="436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3" tIns="91413" rIns="91413" bIns="91413" numCol="1" spcCol="0" rtlCol="0" fromWordArt="0" anchor="ctr" anchorCtr="0" forceAA="0" compatLnSpc="1">
            <a:prstTxWarp prst="textNoShape">
              <a:avLst/>
            </a:prstTxWarp>
            <a:noAutofit/>
          </a:bodyPr>
          <a:lstStyle/>
          <a:p>
            <a:pPr marL="0" marR="0" lvl="0" indent="0" algn="ctr" defTabSz="931518" eaLnBrk="1" fontAlgn="base" latinLnBrk="0" hangingPunct="1">
              <a:lnSpc>
                <a:spcPct val="90000"/>
              </a:lnSpc>
              <a:spcBef>
                <a:spcPct val="0"/>
              </a:spcBef>
              <a:spcAft>
                <a:spcPct val="0"/>
              </a:spcAft>
              <a:buClrTx/>
              <a:buSzTx/>
              <a:buFontTx/>
              <a:buNone/>
              <a:tabLst/>
              <a:defRPr/>
            </a:pPr>
            <a:r>
              <a:rPr kumimoji="0" lang="en-US" sz="1190" b="0" i="0" u="none" strike="noStrike" kern="0" cap="none" spc="0" normalizeH="0" baseline="0" noProof="0" dirty="0">
                <a:ln>
                  <a:noFill/>
                </a:ln>
                <a:gradFill>
                  <a:gsLst>
                    <a:gs pos="71681">
                      <a:srgbClr val="FFFFFF"/>
                    </a:gs>
                    <a:gs pos="41000">
                      <a:srgbClr val="FFFFFF"/>
                    </a:gs>
                  </a:gsLst>
                  <a:lin ang="5400000" scaled="0"/>
                </a:gradFill>
                <a:effectLst/>
                <a:uLnTx/>
                <a:uFillTx/>
                <a:latin typeface="Segoe UI"/>
                <a:ea typeface="MS PGothic" charset="0"/>
                <a:cs typeface="MS PGothic" charset="0"/>
              </a:rPr>
              <a:t>Processing activity</a:t>
            </a:r>
          </a:p>
        </p:txBody>
      </p:sp>
      <p:sp>
        <p:nvSpPr>
          <p:cNvPr id="5" name="Right Brace 4"/>
          <p:cNvSpPr/>
          <p:nvPr/>
        </p:nvSpPr>
        <p:spPr>
          <a:xfrm rot="5400000">
            <a:off x="3212726" y="2747814"/>
            <a:ext cx="220046" cy="2603258"/>
          </a:xfrm>
          <a:prstGeom prst="rightBrace">
            <a:avLst>
              <a:gd name="adj1" fmla="val 99281"/>
              <a:gd name="adj2" fmla="val 50000"/>
            </a:avLst>
          </a:prstGeom>
          <a:noFill/>
          <a:ln w="22225">
            <a:solidFill>
              <a:schemeClr val="accent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91426" tIns="45713" rIns="91426" bIns="45713" rtlCol="0" anchor="ctr"/>
          <a:lstStyle/>
          <a:p>
            <a:pPr marL="0" marR="0" lvl="0" indent="0" algn="ctr" defTabSz="931698" eaLnBrk="1" fontAlgn="base" latinLnBrk="0" hangingPunct="1">
              <a:lnSpc>
                <a:spcPct val="100000"/>
              </a:lnSpc>
              <a:spcBef>
                <a:spcPct val="0"/>
              </a:spcBef>
              <a:spcAft>
                <a:spcPct val="0"/>
              </a:spcAft>
              <a:buClrTx/>
              <a:buSzTx/>
              <a:buFontTx/>
              <a:buNone/>
              <a:tabLst/>
              <a:defRPr/>
            </a:pPr>
            <a:endParaRPr kumimoji="0" lang="en-US" sz="2465" b="0" i="0" u="none" strike="noStrike" kern="0" cap="none" spc="0" normalizeH="0" baseline="0" noProof="0">
              <a:ln>
                <a:noFill/>
              </a:ln>
              <a:solidFill>
                <a:srgbClr val="000000"/>
              </a:solidFill>
              <a:effectLst/>
              <a:uLnTx/>
              <a:uFillTx/>
              <a:latin typeface="Segoe UI"/>
            </a:endParaRPr>
          </a:p>
        </p:txBody>
      </p:sp>
      <p:sp>
        <p:nvSpPr>
          <p:cNvPr id="44" name="Rectangle 43"/>
          <p:cNvSpPr/>
          <p:nvPr/>
        </p:nvSpPr>
        <p:spPr bwMode="auto">
          <a:xfrm>
            <a:off x="149540" y="4666745"/>
            <a:ext cx="2936249" cy="5678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146261" rIns="182826" bIns="146261" numCol="1" spcCol="0" rtlCol="0" fromWordArt="0" anchor="t" anchorCtr="0" forceAA="0" compatLnSpc="1">
            <a:prstTxWarp prst="textNoShape">
              <a:avLst/>
            </a:prstTxWarp>
            <a:noAutofit/>
          </a:bodyPr>
          <a:lstStyle/>
          <a:p>
            <a:pPr marL="0" marR="0" lvl="0" indent="0" defTabSz="932127" eaLnBrk="1" fontAlgn="base" latinLnBrk="0" hangingPunct="1">
              <a:lnSpc>
                <a:spcPct val="90000"/>
              </a:lnSpc>
              <a:spcBef>
                <a:spcPct val="0"/>
              </a:spcBef>
              <a:spcAft>
                <a:spcPct val="0"/>
              </a:spcAft>
              <a:buClrTx/>
              <a:buSzTx/>
              <a:buFontTx/>
              <a:buNone/>
              <a:tabLst/>
              <a:defRPr/>
            </a:pPr>
            <a:r>
              <a:rPr kumimoji="0" lang="en-US" sz="1190" b="0" i="0" u="none" strike="noStrike" kern="0" cap="none" spc="0" normalizeH="0" baseline="0" noProof="0" dirty="0">
                <a:ln>
                  <a:noFill/>
                </a:ln>
                <a:gradFill>
                  <a:gsLst>
                    <a:gs pos="7965">
                      <a:srgbClr val="505050"/>
                    </a:gs>
                    <a:gs pos="41000">
                      <a:srgbClr val="50505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LINKED SERVICES:</a:t>
            </a:r>
          </a:p>
        </p:txBody>
      </p:sp>
      <p:sp>
        <p:nvSpPr>
          <p:cNvPr id="37" name="Rectangle 36"/>
          <p:cNvSpPr/>
          <p:nvPr/>
        </p:nvSpPr>
        <p:spPr bwMode="auto">
          <a:xfrm>
            <a:off x="2296505" y="5000478"/>
            <a:ext cx="1914217" cy="293404"/>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91426" rIns="182826" bIns="91426" numCol="1" spcCol="0" rtlCol="0" fromWordArt="0" anchor="ctr" anchorCtr="0" forceAA="0" compatLnSpc="1">
            <a:prstTxWarp prst="textNoShape">
              <a:avLst/>
            </a:prstTxWarp>
            <a:noAutofit/>
          </a:bodyPr>
          <a:lstStyle/>
          <a:p>
            <a:pPr marL="0" marR="0" lvl="0" indent="0" defTabSz="932127" eaLnBrk="1" fontAlgn="base" latinLnBrk="0" hangingPunct="1">
              <a:lnSpc>
                <a:spcPct val="90000"/>
              </a:lnSpc>
              <a:spcBef>
                <a:spcPct val="0"/>
              </a:spcBef>
              <a:spcAft>
                <a:spcPct val="0"/>
              </a:spcAft>
              <a:buClrTx/>
              <a:buSzTx/>
              <a:buFontTx/>
              <a:buNone/>
              <a:tabLst/>
              <a:defRPr/>
            </a:pPr>
            <a:r>
              <a:rPr kumimoji="0" lang="en-US" sz="1190" b="0" i="0" u="none" strike="noStrike" kern="0" cap="none" spc="0" normalizeH="0" baseline="0" noProof="0" dirty="0">
                <a:ln>
                  <a:noFill/>
                </a:ln>
                <a:gradFill>
                  <a:gsLst>
                    <a:gs pos="7965">
                      <a:srgbClr val="FFFFFF"/>
                    </a:gs>
                    <a:gs pos="55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 processing</a:t>
            </a:r>
          </a:p>
        </p:txBody>
      </p:sp>
      <p:sp>
        <p:nvSpPr>
          <p:cNvPr id="39" name="Rectangle 38"/>
          <p:cNvSpPr/>
          <p:nvPr/>
        </p:nvSpPr>
        <p:spPr bwMode="auto">
          <a:xfrm>
            <a:off x="4310673" y="5000478"/>
            <a:ext cx="1919696" cy="29340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6" tIns="91426" rIns="182826" bIns="91426" numCol="1" spcCol="0" rtlCol="0" fromWordArt="0" anchor="ctr" anchorCtr="0" forceAA="0" compatLnSpc="1">
            <a:prstTxWarp prst="textNoShape">
              <a:avLst/>
            </a:prstTxWarp>
            <a:noAutofit/>
          </a:bodyPr>
          <a:lstStyle/>
          <a:p>
            <a:pPr marL="0" marR="0" lvl="0" indent="0" defTabSz="932127" eaLnBrk="1" fontAlgn="base" latinLnBrk="0" hangingPunct="1">
              <a:lnSpc>
                <a:spcPct val="90000"/>
              </a:lnSpc>
              <a:spcBef>
                <a:spcPct val="0"/>
              </a:spcBef>
              <a:spcAft>
                <a:spcPct val="0"/>
              </a:spcAft>
              <a:buClrTx/>
              <a:buSzTx/>
              <a:buFontTx/>
              <a:buNone/>
              <a:tabLst/>
              <a:defRPr/>
            </a:pPr>
            <a:r>
              <a:rPr kumimoji="0" lang="en-US" sz="1190" b="0" i="0" u="none" strike="noStrike" kern="0" cap="none" spc="0" normalizeH="0" baseline="0" noProof="0" dirty="0">
                <a:ln>
                  <a:noFill/>
                </a:ln>
                <a:gradFill>
                  <a:gsLst>
                    <a:gs pos="7965">
                      <a:srgbClr val="FFFFFF"/>
                    </a:gs>
                    <a:gs pos="55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 Movement to</a:t>
            </a:r>
          </a:p>
        </p:txBody>
      </p:sp>
    </p:spTree>
    <p:extLst>
      <p:ext uri="{BB962C8B-B14F-4D97-AF65-F5344CB8AC3E}">
        <p14:creationId xmlns:p14="http://schemas.microsoft.com/office/powerpoint/2010/main" val="306105649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solidFill>
                  <a:schemeClr val="tx1"/>
                </a:solidFill>
              </a:rPr>
              <a:t>ADF: Ingest / Data Movement</a:t>
            </a:r>
          </a:p>
        </p:txBody>
      </p:sp>
      <p:sp>
        <p:nvSpPr>
          <p:cNvPr id="4" name="TextBox 3"/>
          <p:cNvSpPr txBox="1"/>
          <p:nvPr/>
        </p:nvSpPr>
        <p:spPr>
          <a:xfrm>
            <a:off x="1265237" y="4394202"/>
            <a:ext cx="3451485" cy="2623751"/>
          </a:xfrm>
          <a:prstGeom prst="rect">
            <a:avLst/>
          </a:prstGeom>
          <a:solidFill>
            <a:schemeClr val="accent2">
              <a:lumMod val="50000"/>
            </a:schemeClr>
          </a:solidFill>
          <a:ln>
            <a:noFill/>
          </a:ln>
        </p:spPr>
        <p:txBody>
          <a:bodyPr wrap="square" lIns="182852" tIns="146282" rIns="182852" bIns="146282" rtlCol="0">
            <a:spAutoFit/>
          </a:bodyPr>
          <a:lstStyle/>
          <a:p>
            <a:pPr marL="0" marR="0" lvl="0" indent="0" defTabSz="777149" eaLnBrk="1" fontAlgn="auto" latinLnBrk="0" hangingPunct="1">
              <a:lnSpc>
                <a:spcPct val="100000"/>
              </a:lnSpc>
              <a:spcBef>
                <a:spcPts val="0"/>
              </a:spcBef>
              <a:spcAft>
                <a:spcPts val="0"/>
              </a:spcAft>
              <a:buClrTx/>
              <a:buSzTx/>
              <a:buFontTx/>
              <a:buNone/>
              <a:tabLst/>
              <a:defRPr/>
            </a:pPr>
            <a:r>
              <a:rPr kumimoji="0" lang="en-US" sz="1615" b="0" i="0" u="sng" strike="noStrike" kern="0" cap="none" spc="0" normalizeH="0" baseline="0" noProof="0" dirty="0">
                <a:ln>
                  <a:noFill/>
                </a:ln>
                <a:solidFill>
                  <a:sysClr val="windowText" lastClr="000000"/>
                </a:solidFill>
                <a:effectLst/>
                <a:uLnTx/>
                <a:uFillTx/>
              </a:rPr>
              <a:t>On-Premises / Azure IaaS Sources</a:t>
            </a:r>
          </a:p>
          <a:p>
            <a:pPr marL="0" marR="0" lvl="0" indent="0" defTabSz="777149" eaLnBrk="1" fontAlgn="auto" latinLnBrk="0" hangingPunct="1">
              <a:lnSpc>
                <a:spcPct val="100000"/>
              </a:lnSpc>
              <a:spcBef>
                <a:spcPts val="0"/>
              </a:spcBef>
              <a:spcAft>
                <a:spcPts val="0"/>
              </a:spcAft>
              <a:buClrTx/>
              <a:buSzTx/>
              <a:buFontTx/>
              <a:buNone/>
              <a:tabLst/>
              <a:defRPr/>
            </a:pPr>
            <a:endParaRPr kumimoji="0" lang="en-US" sz="1615" b="0" i="0" u="sng" strike="noStrike" kern="0" cap="none" spc="0" normalizeH="0" baseline="0" noProof="0" dirty="0">
              <a:ln>
                <a:noFill/>
              </a:ln>
              <a:solidFill>
                <a:sysClr val="windowText" lastClr="000000"/>
              </a:solidFill>
              <a:effectLst/>
              <a:uLnTx/>
              <a:uFillTx/>
            </a:endParaRP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SQL Server</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File System (NTFS)</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Oracle Database</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MySQL Database </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DB2 Database</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Teradata Database </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Sybase Database</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PostgreSQL Database</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ODBC data sources</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Hadoop Distributed File System (HDFS)</a:t>
            </a:r>
          </a:p>
        </p:txBody>
      </p:sp>
      <p:sp>
        <p:nvSpPr>
          <p:cNvPr id="42" name="TextBox 41"/>
          <p:cNvSpPr txBox="1"/>
          <p:nvPr/>
        </p:nvSpPr>
        <p:spPr>
          <a:xfrm>
            <a:off x="6366783" y="4436223"/>
            <a:ext cx="3356654" cy="1158734"/>
          </a:xfrm>
          <a:prstGeom prst="rect">
            <a:avLst/>
          </a:prstGeom>
          <a:solidFill>
            <a:schemeClr val="accent6">
              <a:lumMod val="50000"/>
            </a:schemeClr>
          </a:solidFill>
          <a:ln>
            <a:noFill/>
          </a:ln>
        </p:spPr>
        <p:txBody>
          <a:bodyPr wrap="square" lIns="182852" tIns="146282" rIns="182852" bIns="146282" rtlCol="0">
            <a:spAutoFit/>
          </a:bodyPr>
          <a:lstStyle/>
          <a:p>
            <a:pPr marL="0" marR="0" lvl="0" indent="0" defTabSz="777149" eaLnBrk="1" fontAlgn="auto" latinLnBrk="0" hangingPunct="1">
              <a:lnSpc>
                <a:spcPct val="100000"/>
              </a:lnSpc>
              <a:spcBef>
                <a:spcPts val="0"/>
              </a:spcBef>
              <a:spcAft>
                <a:spcPts val="0"/>
              </a:spcAft>
              <a:buClrTx/>
              <a:buSzTx/>
              <a:buFontTx/>
              <a:buNone/>
              <a:tabLst/>
              <a:defRPr/>
            </a:pPr>
            <a:r>
              <a:rPr kumimoji="0" lang="en-US" sz="1615" b="0" i="0" u="sng" strike="noStrike" kern="0" cap="none" spc="0" normalizeH="0" baseline="0" noProof="0" dirty="0">
                <a:ln>
                  <a:noFill/>
                </a:ln>
                <a:solidFill>
                  <a:sysClr val="windowText" lastClr="000000"/>
                </a:solidFill>
                <a:effectLst/>
                <a:uLnTx/>
                <a:uFillTx/>
              </a:rPr>
              <a:t>On-Premises Sinks</a:t>
            </a:r>
          </a:p>
          <a:p>
            <a:pPr marL="0" marR="0" lvl="0" indent="0" defTabSz="777149" eaLnBrk="1" fontAlgn="auto" latinLnBrk="0" hangingPunct="1">
              <a:lnSpc>
                <a:spcPct val="100000"/>
              </a:lnSpc>
              <a:spcBef>
                <a:spcPts val="0"/>
              </a:spcBef>
              <a:spcAft>
                <a:spcPts val="0"/>
              </a:spcAft>
              <a:buClrTx/>
              <a:buSzTx/>
              <a:buFontTx/>
              <a:buNone/>
              <a:tabLst/>
              <a:defRPr/>
            </a:pPr>
            <a:endParaRPr kumimoji="0" lang="en-US" sz="1615" b="0" i="0" u="none" strike="noStrike" kern="0" cap="none" spc="0" normalizeH="0" baseline="0" noProof="0" dirty="0">
              <a:ln>
                <a:noFill/>
              </a:ln>
              <a:solidFill>
                <a:sysClr val="windowText" lastClr="000000"/>
              </a:solidFill>
              <a:effectLst/>
              <a:uLnTx/>
              <a:uFillTx/>
            </a:endParaRP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SQL Server</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File System (NTFS)</a:t>
            </a:r>
          </a:p>
        </p:txBody>
      </p:sp>
      <p:sp>
        <p:nvSpPr>
          <p:cNvPr id="3" name="TextBox 2"/>
          <p:cNvSpPr txBox="1"/>
          <p:nvPr/>
        </p:nvSpPr>
        <p:spPr>
          <a:xfrm>
            <a:off x="225398" y="1350488"/>
            <a:ext cx="11433139" cy="1031648"/>
          </a:xfrm>
          <a:prstGeom prst="rect">
            <a:avLst/>
          </a:prstGeom>
          <a:noFill/>
        </p:spPr>
        <p:txBody>
          <a:bodyPr wrap="square" lIns="182852" tIns="146282" rIns="182852" bIns="146282" rtlCol="0">
            <a:spAutoFit/>
          </a:bodyPr>
          <a:lstStyle/>
          <a:p>
            <a:pPr marL="342839" marR="0" lvl="0" indent="-342839" defTabSz="777149"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380" b="0" i="0" u="none" strike="noStrike" kern="0" cap="none" spc="0" normalizeH="0" baseline="0" noProof="0" dirty="0">
                <a:ln>
                  <a:noFill/>
                </a:ln>
                <a:solidFill>
                  <a:sysClr val="windowText" lastClr="000000"/>
                </a:solidFill>
                <a:effectLst/>
                <a:uLnTx/>
                <a:uFillTx/>
              </a:rPr>
              <a:t>Globally-deployed data movement as a service infrastructure with 11 locations</a:t>
            </a:r>
          </a:p>
          <a:p>
            <a:pPr marL="342839" marR="0" lvl="0" indent="-342839" defTabSz="777149"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380" b="0" i="0" u="none" strike="noStrike" kern="0" cap="none" spc="0" normalizeH="0" baseline="0" noProof="0" dirty="0">
                <a:ln>
                  <a:noFill/>
                </a:ln>
                <a:solidFill>
                  <a:sysClr val="windowText" lastClr="000000"/>
                </a:solidFill>
                <a:effectLst/>
                <a:uLnTx/>
                <a:uFillTx/>
              </a:rPr>
              <a:t>Data Movement Gateway for hybrid, on premises to cloud data movement</a:t>
            </a:r>
          </a:p>
        </p:txBody>
      </p:sp>
      <p:sp>
        <p:nvSpPr>
          <p:cNvPr id="18" name="TextBox 17"/>
          <p:cNvSpPr txBox="1"/>
          <p:nvPr/>
        </p:nvSpPr>
        <p:spPr>
          <a:xfrm>
            <a:off x="1265237" y="2519774"/>
            <a:ext cx="3451485" cy="1694779"/>
          </a:xfrm>
          <a:prstGeom prst="rect">
            <a:avLst/>
          </a:prstGeom>
          <a:solidFill>
            <a:schemeClr val="accent2">
              <a:lumMod val="50000"/>
            </a:schemeClr>
          </a:solidFill>
          <a:ln>
            <a:noFill/>
          </a:ln>
        </p:spPr>
        <p:txBody>
          <a:bodyPr wrap="square" lIns="182852" tIns="146282" rIns="182852" bIns="146282" rtlCol="0">
            <a:spAutoFit/>
          </a:bodyPr>
          <a:lstStyle/>
          <a:p>
            <a:pPr marL="0" marR="0" lvl="0" indent="0" defTabSz="777149" eaLnBrk="1" fontAlgn="auto" latinLnBrk="0" hangingPunct="1">
              <a:lnSpc>
                <a:spcPct val="90000"/>
              </a:lnSpc>
              <a:spcBef>
                <a:spcPts val="0"/>
              </a:spcBef>
              <a:spcAft>
                <a:spcPts val="600"/>
              </a:spcAft>
              <a:buClrTx/>
              <a:buSzTx/>
              <a:buFontTx/>
              <a:buNone/>
              <a:tabLst/>
              <a:defRPr/>
            </a:pPr>
            <a:r>
              <a:rPr kumimoji="0" lang="en-US" sz="1615" b="0" i="0" u="sng" strike="noStrike" kern="0" cap="none" spc="0" normalizeH="0" baseline="0" noProof="0" dirty="0">
                <a:ln>
                  <a:noFill/>
                </a:ln>
                <a:solidFill>
                  <a:sysClr val="windowText" lastClr="000000"/>
                </a:solidFill>
                <a:effectLst/>
                <a:uLnTx/>
                <a:uFillTx/>
              </a:rPr>
              <a:t>Cloud Sources</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Azure Blob</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Azure Table</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Azure SQL Database</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Azure SQL Data Warehouse</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Azure </a:t>
            </a:r>
            <a:r>
              <a:rPr kumimoji="0" lang="en-US" sz="1190" b="0" i="0" u="none" strike="noStrike" kern="0" cap="none" spc="0" normalizeH="0" baseline="0" noProof="0" dirty="0" err="1">
                <a:ln>
                  <a:noFill/>
                </a:ln>
                <a:solidFill>
                  <a:sysClr val="windowText" lastClr="000000"/>
                </a:solidFill>
                <a:effectLst/>
                <a:uLnTx/>
                <a:uFillTx/>
              </a:rPr>
              <a:t>DocumentDB</a:t>
            </a:r>
            <a:r>
              <a:rPr kumimoji="0" lang="en-US" sz="1190" b="0" i="0" u="none" strike="noStrike" kern="0" cap="none" spc="0" normalizeH="0" baseline="0" noProof="0" dirty="0">
                <a:ln>
                  <a:noFill/>
                </a:ln>
                <a:solidFill>
                  <a:sysClr val="windowText" lastClr="000000"/>
                </a:solidFill>
                <a:effectLst/>
                <a:uLnTx/>
                <a:uFillTx/>
              </a:rPr>
              <a:t> </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1" i="0" u="none" strike="noStrike" kern="0" cap="none" spc="0" normalizeH="0" baseline="0" noProof="0" dirty="0">
                <a:ln>
                  <a:noFill/>
                </a:ln>
                <a:solidFill>
                  <a:sysClr val="windowText" lastClr="000000"/>
                </a:solidFill>
                <a:effectLst/>
                <a:uLnTx/>
                <a:uFillTx/>
              </a:rPr>
              <a:t>Azure Data Lake Store</a:t>
            </a:r>
          </a:p>
        </p:txBody>
      </p:sp>
      <p:sp>
        <p:nvSpPr>
          <p:cNvPr id="20" name="TextBox 19"/>
          <p:cNvSpPr txBox="1"/>
          <p:nvPr/>
        </p:nvSpPr>
        <p:spPr>
          <a:xfrm>
            <a:off x="6366783" y="2519773"/>
            <a:ext cx="3356654" cy="1694779"/>
          </a:xfrm>
          <a:prstGeom prst="rect">
            <a:avLst/>
          </a:prstGeom>
          <a:solidFill>
            <a:schemeClr val="accent6">
              <a:lumMod val="50000"/>
            </a:schemeClr>
          </a:solidFill>
          <a:ln>
            <a:noFill/>
          </a:ln>
        </p:spPr>
        <p:txBody>
          <a:bodyPr wrap="square" lIns="182852" tIns="146282" rIns="182852" bIns="146282" rtlCol="0">
            <a:spAutoFit/>
          </a:bodyPr>
          <a:lstStyle/>
          <a:p>
            <a:pPr marL="0" marR="0" lvl="0" indent="0" defTabSz="777149" eaLnBrk="1" fontAlgn="auto" latinLnBrk="0" hangingPunct="1">
              <a:lnSpc>
                <a:spcPct val="90000"/>
              </a:lnSpc>
              <a:spcBef>
                <a:spcPts val="0"/>
              </a:spcBef>
              <a:spcAft>
                <a:spcPts val="600"/>
              </a:spcAft>
              <a:buClrTx/>
              <a:buSzTx/>
              <a:buFontTx/>
              <a:buNone/>
              <a:tabLst/>
              <a:defRPr/>
            </a:pPr>
            <a:r>
              <a:rPr kumimoji="0" lang="en-US" sz="1615" b="0" i="0" u="sng" strike="noStrike" kern="0" cap="none" spc="0" normalizeH="0" baseline="0" noProof="0" dirty="0">
                <a:ln>
                  <a:noFill/>
                </a:ln>
                <a:solidFill>
                  <a:sysClr val="windowText" lastClr="000000"/>
                </a:solidFill>
                <a:effectLst/>
                <a:uLnTx/>
                <a:uFillTx/>
              </a:rPr>
              <a:t>Cloud Sinks</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Azure Blob</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Azure Table</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Azure SQL Database</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Azure SQL Data Warehouse</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0" i="0" u="none" strike="noStrike" kern="0" cap="none" spc="0" normalizeH="0" baseline="0" noProof="0" dirty="0">
                <a:ln>
                  <a:noFill/>
                </a:ln>
                <a:solidFill>
                  <a:sysClr val="windowText" lastClr="000000"/>
                </a:solidFill>
                <a:effectLst/>
                <a:uLnTx/>
                <a:uFillTx/>
              </a:rPr>
              <a:t>Azure </a:t>
            </a:r>
            <a:r>
              <a:rPr kumimoji="0" lang="en-US" sz="1190" b="0" i="0" u="none" strike="noStrike" kern="0" cap="none" spc="0" normalizeH="0" baseline="0" noProof="0" dirty="0" err="1">
                <a:ln>
                  <a:noFill/>
                </a:ln>
                <a:solidFill>
                  <a:sysClr val="windowText" lastClr="000000"/>
                </a:solidFill>
                <a:effectLst/>
                <a:uLnTx/>
                <a:uFillTx/>
              </a:rPr>
              <a:t>DocumentDB</a:t>
            </a:r>
            <a:r>
              <a:rPr kumimoji="0" lang="en-US" sz="1190" b="0" i="0" u="none" strike="noStrike" kern="0" cap="none" spc="0" normalizeH="0" baseline="0" noProof="0" dirty="0">
                <a:ln>
                  <a:noFill/>
                </a:ln>
                <a:solidFill>
                  <a:sysClr val="windowText" lastClr="000000"/>
                </a:solidFill>
                <a:effectLst/>
                <a:uLnTx/>
                <a:uFillTx/>
              </a:rPr>
              <a:t> </a:t>
            </a:r>
          </a:p>
          <a:p>
            <a:pPr marL="0" marR="0" lvl="1" indent="0" defTabSz="777149" eaLnBrk="1" fontAlgn="auto" latinLnBrk="0" hangingPunct="1">
              <a:lnSpc>
                <a:spcPct val="100000"/>
              </a:lnSpc>
              <a:spcBef>
                <a:spcPts val="0"/>
              </a:spcBef>
              <a:spcAft>
                <a:spcPts val="0"/>
              </a:spcAft>
              <a:buClrTx/>
              <a:buSzTx/>
              <a:buFontTx/>
              <a:buNone/>
              <a:tabLst/>
              <a:defRPr/>
            </a:pPr>
            <a:r>
              <a:rPr kumimoji="0" lang="en-US" sz="1190" b="1" i="0" u="none" strike="noStrike" kern="0" cap="none" spc="0" normalizeH="0" baseline="0" noProof="0" dirty="0">
                <a:ln>
                  <a:noFill/>
                </a:ln>
                <a:solidFill>
                  <a:sysClr val="windowText" lastClr="000000"/>
                </a:solidFill>
                <a:effectLst/>
                <a:uLnTx/>
                <a:uFillTx/>
              </a:rPr>
              <a:t>Azure Data Lake Store</a:t>
            </a:r>
            <a:endParaRPr kumimoji="0" lang="en-US" sz="1615"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8810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0" y="1212850"/>
            <a:ext cx="11887200" cy="4801314"/>
          </a:xfrm>
        </p:spPr>
        <p:txBody>
          <a:bodyPr/>
          <a:lstStyle/>
          <a:p>
            <a:r>
              <a:rPr lang="en-US" dirty="0">
                <a:solidFill>
                  <a:schemeClr val="tx1"/>
                </a:solidFill>
              </a:rPr>
              <a:t>Many tools available to ingest data to ADLS</a:t>
            </a:r>
          </a:p>
          <a:p>
            <a:pPr lvl="1"/>
            <a:r>
              <a:rPr lang="en-US" sz="2000" dirty="0">
                <a:solidFill>
                  <a:schemeClr val="tx1"/>
                </a:solidFill>
              </a:rPr>
              <a:t>Use generic Azure tools e.g. PowerShell</a:t>
            </a:r>
          </a:p>
          <a:p>
            <a:pPr lvl="1"/>
            <a:r>
              <a:rPr lang="en-US" sz="2000" dirty="0">
                <a:solidFill>
                  <a:schemeClr val="tx1"/>
                </a:solidFill>
              </a:rPr>
              <a:t>Use Open Source tools e.g. </a:t>
            </a:r>
            <a:r>
              <a:rPr lang="en-US" sz="2000" dirty="0" err="1">
                <a:solidFill>
                  <a:schemeClr val="tx1"/>
                </a:solidFill>
              </a:rPr>
              <a:t>DistCP</a:t>
            </a:r>
            <a:endParaRPr lang="en-US" sz="2000" dirty="0">
              <a:solidFill>
                <a:schemeClr val="tx1"/>
              </a:solidFill>
            </a:endParaRPr>
          </a:p>
          <a:p>
            <a:pPr lvl="1"/>
            <a:r>
              <a:rPr lang="en-US" sz="2000" dirty="0">
                <a:solidFill>
                  <a:schemeClr val="tx1"/>
                </a:solidFill>
              </a:rPr>
              <a:t>Use rich special purpose tools e.g. Azure Data Factory</a:t>
            </a:r>
          </a:p>
          <a:p>
            <a:pPr lvl="1"/>
            <a:r>
              <a:rPr lang="en-US" sz="2000" dirty="0">
                <a:solidFill>
                  <a:schemeClr val="tx1"/>
                </a:solidFill>
              </a:rPr>
              <a:t>Create your own tools</a:t>
            </a:r>
          </a:p>
          <a:p>
            <a:r>
              <a:rPr lang="en-US" dirty="0">
                <a:solidFill>
                  <a:schemeClr val="tx1"/>
                </a:solidFill>
              </a:rPr>
              <a:t>Pick the tool that meets your scenario requirements</a:t>
            </a:r>
          </a:p>
          <a:p>
            <a:pPr lvl="1"/>
            <a:r>
              <a:rPr lang="en-US" sz="2000" dirty="0">
                <a:solidFill>
                  <a:schemeClr val="tx1"/>
                </a:solidFill>
              </a:rPr>
              <a:t>Data type, sources, and location</a:t>
            </a:r>
          </a:p>
          <a:p>
            <a:pPr lvl="1"/>
            <a:r>
              <a:rPr lang="en-US" sz="2000" dirty="0">
                <a:solidFill>
                  <a:schemeClr val="tx1"/>
                </a:solidFill>
              </a:rPr>
              <a:t>Encoding / compression</a:t>
            </a:r>
          </a:p>
          <a:p>
            <a:pPr lvl="1"/>
            <a:r>
              <a:rPr lang="en-US" sz="2000" dirty="0">
                <a:solidFill>
                  <a:schemeClr val="tx1"/>
                </a:solidFill>
              </a:rPr>
              <a:t>Security</a:t>
            </a:r>
          </a:p>
          <a:p>
            <a:pPr lvl="1"/>
            <a:r>
              <a:rPr lang="en-US" sz="2000" dirty="0">
                <a:solidFill>
                  <a:schemeClr val="tx1"/>
                </a:solidFill>
              </a:rPr>
              <a:t>Performance</a:t>
            </a:r>
          </a:p>
          <a:p>
            <a:pPr lvl="1"/>
            <a:r>
              <a:rPr lang="en-US" sz="2000" dirty="0">
                <a:solidFill>
                  <a:schemeClr val="tx1"/>
                </a:solidFill>
              </a:rPr>
              <a:t>Operations: ad hoc vs. operational (schedule, event driven etc.)</a:t>
            </a:r>
          </a:p>
          <a:p>
            <a:pPr lvl="1"/>
            <a:r>
              <a:rPr lang="en-US" sz="2000" dirty="0">
                <a:solidFill>
                  <a:schemeClr val="tx1"/>
                </a:solidFill>
              </a:rPr>
              <a:t>Cost</a:t>
            </a:r>
          </a:p>
        </p:txBody>
      </p:sp>
      <p:sp>
        <p:nvSpPr>
          <p:cNvPr id="2" name="Title 1"/>
          <p:cNvSpPr>
            <a:spLocks noGrp="1"/>
          </p:cNvSpPr>
          <p:nvPr>
            <p:ph type="title" idx="4294967295"/>
          </p:nvPr>
        </p:nvSpPr>
        <p:spPr>
          <a:xfrm>
            <a:off x="547688" y="295275"/>
            <a:ext cx="11888787" cy="917575"/>
          </a:xfrm>
        </p:spPr>
        <p:txBody>
          <a:bodyPr/>
          <a:lstStyle/>
          <a:p>
            <a:r>
              <a:rPr lang="en-US" dirty="0">
                <a:solidFill>
                  <a:schemeClr val="tx1"/>
                </a:solidFill>
              </a:rPr>
              <a:t>Ingestion - Summary</a:t>
            </a:r>
          </a:p>
        </p:txBody>
      </p:sp>
    </p:spTree>
    <p:extLst>
      <p:ext uri="{BB962C8B-B14F-4D97-AF65-F5344CB8AC3E}">
        <p14:creationId xmlns:p14="http://schemas.microsoft.com/office/powerpoint/2010/main" val="8705377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Ingestion: Patterns</a:t>
            </a:r>
            <a:endParaRPr lang="en-US" dirty="0"/>
          </a:p>
        </p:txBody>
      </p:sp>
    </p:spTree>
    <p:extLst>
      <p:ext uri="{BB962C8B-B14F-4D97-AF65-F5344CB8AC3E}">
        <p14:creationId xmlns:p14="http://schemas.microsoft.com/office/powerpoint/2010/main" val="41113429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6375"/>
            <a:ext cx="10725150" cy="566738"/>
          </a:xfrm>
        </p:spPr>
        <p:txBody>
          <a:bodyPr>
            <a:noAutofit/>
          </a:bodyPr>
          <a:lstStyle/>
          <a:p>
            <a:r>
              <a:rPr lang="en-US" dirty="0">
                <a:solidFill>
                  <a:schemeClr val="tx1"/>
                </a:solidFill>
              </a:rPr>
              <a:t>Data Migration</a:t>
            </a:r>
            <a:br>
              <a:rPr lang="en-US" dirty="0">
                <a:solidFill>
                  <a:schemeClr val="tx1"/>
                </a:solidFill>
              </a:rPr>
            </a:br>
            <a:endParaRPr lang="en-US" dirty="0">
              <a:solidFill>
                <a:schemeClr val="tx1"/>
              </a:solidFill>
            </a:endParaRPr>
          </a:p>
        </p:txBody>
      </p:sp>
      <p:sp>
        <p:nvSpPr>
          <p:cNvPr id="80" name="TextBox 79"/>
          <p:cNvSpPr txBox="1"/>
          <p:nvPr/>
        </p:nvSpPr>
        <p:spPr>
          <a:xfrm>
            <a:off x="187402" y="1153592"/>
            <a:ext cx="12023922" cy="501675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Scenarios</a:t>
            </a:r>
            <a:r>
              <a:rPr kumimoji="0" lang="en-US" sz="2000" b="0" i="0" u="none" strike="noStrike" kern="0" cap="none" spc="0" normalizeH="0" baseline="0" noProof="0" dirty="0">
                <a:ln>
                  <a:noFill/>
                </a:ln>
                <a:solidFill>
                  <a:sysClr val="windowText" lastClr="000000"/>
                </a:solidFill>
                <a:effectLst/>
                <a:uLnTx/>
                <a:uFillTx/>
              </a:rPr>
              <a:t>: </a:t>
            </a:r>
          </a:p>
          <a:p>
            <a:pPr marL="757735"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Move </a:t>
            </a:r>
            <a:r>
              <a:rPr kumimoji="0" lang="en-US" sz="2000" b="0" i="0" u="none" strike="noStrike" kern="0" cap="none" spc="0" normalizeH="0" baseline="0" noProof="0" dirty="0" err="1">
                <a:ln>
                  <a:noFill/>
                </a:ln>
                <a:solidFill>
                  <a:sysClr val="windowText" lastClr="000000"/>
                </a:solidFill>
                <a:effectLst/>
                <a:uLnTx/>
                <a:uFillTx/>
                <a:sym typeface="Wingdings" panose="05000000000000000000" pitchFamily="2" charset="2"/>
              </a:rPr>
              <a:t>on-premise</a:t>
            </a: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 HDFS to ADLS</a:t>
            </a:r>
          </a:p>
          <a:p>
            <a:pPr marL="757735"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Move </a:t>
            </a:r>
            <a:r>
              <a:rPr kumimoji="0" lang="en-US" sz="2000" b="0" i="0" u="none" strike="noStrike" kern="0" cap="none" spc="0" normalizeH="0" baseline="0" noProof="0" dirty="0" err="1">
                <a:ln>
                  <a:noFill/>
                </a:ln>
                <a:solidFill>
                  <a:sysClr val="windowText" lastClr="000000"/>
                </a:solidFill>
                <a:effectLst/>
                <a:uLnTx/>
                <a:uFillTx/>
                <a:sym typeface="Wingdings" panose="05000000000000000000" pitchFamily="2" charset="2"/>
              </a:rPr>
              <a:t>on-premise</a:t>
            </a: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 RMDBS to ADLS</a:t>
            </a:r>
          </a:p>
          <a:p>
            <a:pPr marL="757735"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Move S3 data to ADLS</a:t>
            </a:r>
            <a:endParaRPr kumimoji="0" lang="en-US" sz="2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Solution</a:t>
            </a:r>
            <a:r>
              <a:rPr kumimoji="0" lang="en-US" sz="2000" b="0" i="0" u="none" strike="noStrike" kern="0" cap="none" spc="0" normalizeH="0" baseline="0" noProof="0" dirty="0">
                <a:ln>
                  <a:noFill/>
                </a:ln>
                <a:solidFill>
                  <a:sysClr val="windowText" lastClr="000000"/>
                </a:solidFill>
                <a:effectLst/>
                <a:uLnTx/>
                <a:uFillTx/>
              </a:rPr>
              <a:t>: </a:t>
            </a:r>
          </a:p>
          <a:p>
            <a:pPr marL="815949" marR="0" lvl="1" indent="-349724" defTabSz="91440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0" cap="none" spc="0" normalizeH="0" baseline="0" noProof="0" dirty="0">
                <a:ln>
                  <a:noFill/>
                </a:ln>
                <a:solidFill>
                  <a:sysClr val="windowText" lastClr="000000"/>
                </a:solidFill>
                <a:effectLst/>
                <a:uLnTx/>
                <a:uFillTx/>
              </a:rPr>
              <a:t>Compatibility check: can all the items in the source be represented in the target</a:t>
            </a:r>
          </a:p>
          <a:p>
            <a:pPr marL="815949" marR="0" lvl="1" indent="-349724" defTabSz="91440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0" cap="none" spc="0" normalizeH="0" baseline="0" noProof="0" dirty="0">
                <a:ln>
                  <a:noFill/>
                </a:ln>
                <a:solidFill>
                  <a:sysClr val="windowText" lastClr="000000"/>
                </a:solidFill>
                <a:effectLst/>
                <a:uLnTx/>
                <a:uFillTx/>
              </a:rPr>
              <a:t>Move objects: files, tables, views, triggers, configurations, etc.</a:t>
            </a:r>
          </a:p>
          <a:p>
            <a:pPr marL="815949" marR="0" lvl="1" indent="-349724" defTabSz="91440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0" cap="none" spc="0" normalizeH="0" baseline="0" noProof="0" dirty="0">
                <a:ln>
                  <a:noFill/>
                </a:ln>
                <a:solidFill>
                  <a:sysClr val="windowText" lastClr="000000"/>
                </a:solidFill>
                <a:effectLst/>
                <a:uLnTx/>
                <a:uFillTx/>
              </a:rPr>
              <a:t>1-time bulk move data from source to destination</a:t>
            </a:r>
          </a:p>
          <a:p>
            <a:pPr marL="815949" marR="0" lvl="1" indent="-349724" defTabSz="91440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0" cap="none" spc="0" normalizeH="0" baseline="0" noProof="0" dirty="0">
                <a:ln>
                  <a:noFill/>
                </a:ln>
                <a:solidFill>
                  <a:sysClr val="windowText" lastClr="000000"/>
                </a:solidFill>
                <a:effectLst/>
                <a:uLnTx/>
                <a:uFillTx/>
              </a:rPr>
              <a:t>Run a delta-flow from source to destination so the destination keeps up-to-date with the source</a:t>
            </a:r>
          </a:p>
          <a:p>
            <a:pPr marL="815949" marR="0" lvl="1" indent="-349724" defTabSz="91440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0" cap="none" spc="0" normalizeH="0" baseline="0" noProof="0" dirty="0">
                <a:ln>
                  <a:noFill/>
                </a:ln>
                <a:solidFill>
                  <a:sysClr val="windowText" lastClr="000000"/>
                </a:solidFill>
                <a:effectLst/>
                <a:uLnTx/>
                <a:uFillTx/>
              </a:rPr>
              <a:t>Move apps, flows, etc. to target the destination system &amp; stop the delta flows in lock step</a:t>
            </a:r>
          </a:p>
          <a:p>
            <a:pPr marL="815949" marR="0" lvl="1" indent="-349724" defTabSz="91440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0" cap="none" spc="0" normalizeH="0" baseline="0" noProof="0" dirty="0">
                <a:ln>
                  <a:noFill/>
                </a:ln>
                <a:solidFill>
                  <a:sysClr val="windowText" lastClr="000000"/>
                </a:solidFill>
                <a:effectLst/>
                <a:uLnTx/>
                <a:uFillTx/>
              </a:rPr>
              <a:t>Decommission the source storage system</a:t>
            </a:r>
          </a:p>
          <a:p>
            <a:pPr marL="932596" marR="0" lvl="2"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Tools</a:t>
            </a:r>
            <a:r>
              <a:rPr kumimoji="0" lang="en-US" sz="2000" b="0" i="0" u="none" strike="noStrike" kern="0" cap="none" spc="0" normalizeH="0" baseline="0" noProof="0" dirty="0">
                <a:ln>
                  <a:noFill/>
                </a:ln>
                <a:solidFill>
                  <a:sysClr val="windowText" lastClr="000000"/>
                </a:solidFill>
                <a:effectLst/>
                <a:uLnTx/>
                <a:uFillTx/>
              </a:rPr>
              <a:t>: </a:t>
            </a:r>
          </a:p>
          <a:p>
            <a:pPr marL="757735"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err="1">
                <a:ln>
                  <a:noFill/>
                </a:ln>
                <a:solidFill>
                  <a:sysClr val="windowText" lastClr="000000"/>
                </a:solidFill>
                <a:effectLst/>
                <a:uLnTx/>
                <a:uFillTx/>
                <a:sym typeface="Wingdings" panose="05000000000000000000" pitchFamily="2" charset="2"/>
              </a:rPr>
              <a:t>Sqoop</a:t>
            </a: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 </a:t>
            </a:r>
            <a:r>
              <a:rPr kumimoji="0" lang="en-US" sz="2000" b="0" i="0" u="none" strike="noStrike" kern="0" cap="none" spc="0" normalizeH="0" baseline="0" noProof="0" dirty="0" err="1">
                <a:ln>
                  <a:noFill/>
                </a:ln>
                <a:solidFill>
                  <a:sysClr val="windowText" lastClr="000000"/>
                </a:solidFill>
                <a:effectLst/>
                <a:uLnTx/>
                <a:uFillTx/>
                <a:sym typeface="Wingdings" panose="05000000000000000000" pitchFamily="2" charset="2"/>
              </a:rPr>
              <a:t>Azcopy</a:t>
            </a: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 ADF</a:t>
            </a:r>
            <a:endParaRPr kumimoji="0" lang="en-US" sz="2000" b="0" i="0" u="none" strike="noStrike" kern="0" cap="none" spc="0" normalizeH="0" baseline="0" noProof="0" dirty="0">
              <a:ln>
                <a:noFill/>
              </a:ln>
              <a:solidFill>
                <a:sysClr val="windowText" lastClr="000000"/>
              </a:solidFill>
              <a:effectLst/>
              <a:uLnTx/>
              <a:uFillTx/>
            </a:endParaRPr>
          </a:p>
          <a:p>
            <a:pPr marL="1224033" marR="0" lvl="2"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6293687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4638" y="0"/>
            <a:ext cx="5410199" cy="69925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solidFill>
                <a:effectLst/>
                <a:uLnTx/>
                <a:uFillTx/>
                <a:latin typeface="+mj-lt"/>
                <a:cs typeface="Segoe UI Light"/>
              </a:rPr>
              <a:t>Global retailer </a:t>
            </a:r>
            <a:r>
              <a:rPr kumimoji="0" lang="en-US" sz="2400" b="0" i="0" u="none" strike="noStrike" kern="0" cap="none" spc="0" normalizeH="0" baseline="0" noProof="0" dirty="0">
                <a:ln>
                  <a:noFill/>
                </a:ln>
                <a:solidFill>
                  <a:srgbClr val="00B0F0"/>
                </a:solidFill>
                <a:effectLst/>
                <a:uLnTx/>
                <a:uFillTx/>
                <a:latin typeface="+mj-lt"/>
              </a:rPr>
              <a:t>moving decision support system to the Cloud</a:t>
            </a:r>
            <a:endParaRPr kumimoji="0" lang="en-US" sz="2400" b="1" i="0" u="none" strike="noStrike" kern="0" cap="none" spc="0" normalizeH="0" baseline="0" noProof="0" dirty="0">
              <a:ln>
                <a:noFill/>
              </a:ln>
              <a:solidFill>
                <a:srgbClr val="00B0F0"/>
              </a:solidFill>
              <a:effectLst/>
              <a:uLnTx/>
              <a:uFillTx/>
              <a:latin typeface="+mj-lt"/>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1" i="0" u="none" strike="noStrike" kern="0" cap="none" spc="0" normalizeH="0" baseline="0" noProof="0" dirty="0">
              <a:ln>
                <a:noFill/>
              </a:ln>
              <a:solidFill>
                <a:schemeClr val="tx1"/>
              </a:solidFill>
              <a:effectLst/>
              <a:uLnTx/>
              <a:uFillTx/>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solidFill>
                <a:effectLst/>
                <a:uLnTx/>
                <a:uFillTx/>
                <a:latin typeface="+mj-lt"/>
                <a:cs typeface="Segoe UI Light"/>
              </a:rPr>
              <a:t>Ingestion Requirement</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mj-lt"/>
                <a:cs typeface="Segoe UI Light"/>
              </a:rPr>
              <a:t>Data is streamed from enterprise data sources into an On Prem HDFS setup; 100s of TB in size</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mj-lt"/>
                <a:cs typeface="Segoe UI Light"/>
              </a:rPr>
              <a:t>Data is then uploaded to ADLS</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mj-lt"/>
                <a:cs typeface="Segoe UI Light"/>
              </a:rPr>
              <a:t>Don’t install software </a:t>
            </a:r>
            <a:r>
              <a:rPr kumimoji="0" lang="en-US" sz="2000" b="0" i="0" u="none" strike="noStrike" kern="0" cap="none" spc="0" normalizeH="0" baseline="0" noProof="0" dirty="0" err="1">
                <a:ln>
                  <a:noFill/>
                </a:ln>
                <a:solidFill>
                  <a:schemeClr val="tx1"/>
                </a:solidFill>
                <a:effectLst/>
                <a:uLnTx/>
                <a:uFillTx/>
                <a:latin typeface="+mj-lt"/>
                <a:cs typeface="Segoe UI Light"/>
              </a:rPr>
              <a:t>on-premise</a:t>
            </a:r>
            <a:endParaRPr kumimoji="0" lang="en-US" sz="2000" b="0" i="0" u="none" strike="noStrike" kern="0" cap="none" spc="0" normalizeH="0" baseline="0" noProof="0" dirty="0">
              <a:ln>
                <a:noFill/>
              </a:ln>
              <a:solidFill>
                <a:schemeClr val="tx1"/>
              </a:solidFill>
              <a:effectLst/>
              <a:uLnTx/>
              <a:uFillTx/>
              <a:latin typeface="+mj-lt"/>
              <a:cs typeface="Segoe UI Light"/>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chemeClr val="tx1"/>
              </a:solidFill>
              <a:effectLst/>
              <a:uLnTx/>
              <a:uFillTx/>
              <a:latin typeface="+mj-lt"/>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solidFill>
                <a:effectLst/>
                <a:uLnTx/>
                <a:uFillTx/>
                <a:latin typeface="+mj-lt"/>
                <a:cs typeface="Segoe UI Light"/>
              </a:rPr>
              <a:t>Solution</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mj-lt"/>
                <a:cs typeface="Segoe UI Light"/>
              </a:rPr>
              <a:t>Uploading data in bulk in two steps.  First to WAS using </a:t>
            </a:r>
            <a:r>
              <a:rPr kumimoji="0" lang="en-US" sz="2000" b="0" i="0" u="none" strike="noStrike" kern="0" cap="none" spc="0" normalizeH="0" baseline="0" noProof="0" dirty="0" err="1">
                <a:ln>
                  <a:noFill/>
                </a:ln>
                <a:solidFill>
                  <a:schemeClr val="tx1"/>
                </a:solidFill>
                <a:effectLst/>
                <a:uLnTx/>
                <a:uFillTx/>
                <a:latin typeface="+mj-lt"/>
                <a:cs typeface="Segoe UI Light"/>
              </a:rPr>
              <a:t>AzCopy</a:t>
            </a:r>
            <a:r>
              <a:rPr kumimoji="0" lang="en-US" sz="2000" b="0" i="0" u="none" strike="noStrike" kern="0" cap="none" spc="0" normalizeH="0" baseline="0" noProof="0" dirty="0">
                <a:ln>
                  <a:noFill/>
                </a:ln>
                <a:solidFill>
                  <a:schemeClr val="tx1"/>
                </a:solidFill>
                <a:effectLst/>
                <a:uLnTx/>
                <a:uFillTx/>
                <a:latin typeface="+mj-lt"/>
                <a:cs typeface="Segoe UI Light"/>
              </a:rPr>
              <a:t> and then to ADLS using ADF</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1"/>
              </a:solidFill>
              <a:effectLst/>
              <a:uLnTx/>
              <a:uFillTx/>
              <a:latin typeface="+mj-lt"/>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solidFill>
                <a:effectLst/>
                <a:uLnTx/>
                <a:uFillTx/>
                <a:latin typeface="+mj-lt"/>
                <a:cs typeface="Segoe UI Light"/>
              </a:rPr>
              <a:t>Consideration</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mj-lt"/>
                <a:cs typeface="Segoe UI Light"/>
              </a:rPr>
              <a:t>Not creating new tools</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mj-lt"/>
                <a:cs typeface="Segoe UI Light"/>
              </a:rPr>
              <a:t>Ease of use</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chemeClr val="tx1"/>
              </a:solidFill>
              <a:effectLst/>
              <a:uLnTx/>
              <a:uFillTx/>
              <a:latin typeface="+mj-lt"/>
              <a:cs typeface="Segoe UI Light"/>
            </a:endParaRPr>
          </a:p>
          <a:p>
            <a:pPr marL="757735"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0" marR="0" lvl="1"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1224033" marR="0" lvl="2"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chemeClr val="tx1"/>
              </a:solidFill>
              <a:effectLst/>
              <a:uLnTx/>
              <a:uFillTx/>
            </a:endParaRPr>
          </a:p>
        </p:txBody>
      </p:sp>
      <p:pic>
        <p:nvPicPr>
          <p:cNvPr id="4108" name="Picture 12" descr="Image result for global retailer shopping"/>
          <p:cNvPicPr>
            <a:picLocks noChangeAspect="1" noChangeArrowheads="1"/>
          </p:cNvPicPr>
          <p:nvPr/>
        </p:nvPicPr>
        <p:blipFill rotWithShape="1">
          <a:blip r:embed="rId3">
            <a:extLst>
              <a:ext uri="{28A0092B-C50C-407E-A947-70E740481C1C}">
                <a14:useLocalDpi xmlns:a14="http://schemas.microsoft.com/office/drawing/2010/main" val="0"/>
              </a:ext>
            </a:extLst>
          </a:blip>
          <a:srcRect l="41107" t="-216" b="1"/>
          <a:stretch/>
        </p:blipFill>
        <p:spPr bwMode="auto">
          <a:xfrm>
            <a:off x="6219825" y="-84138"/>
            <a:ext cx="6246812" cy="708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1056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83058" y="1032023"/>
            <a:ext cx="2437781"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ON PREMISES</a:t>
            </a:r>
          </a:p>
        </p:txBody>
      </p:sp>
      <p:sp>
        <p:nvSpPr>
          <p:cNvPr id="26" name="Rectangle 25"/>
          <p:cNvSpPr/>
          <p:nvPr/>
        </p:nvSpPr>
        <p:spPr>
          <a:xfrm>
            <a:off x="3811112" y="1032023"/>
            <a:ext cx="5763092"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CLOUD</a:t>
            </a:r>
          </a:p>
        </p:txBody>
      </p:sp>
      <p:sp>
        <p:nvSpPr>
          <p:cNvPr id="27" name="Rectangle 26"/>
          <p:cNvSpPr/>
          <p:nvPr/>
        </p:nvSpPr>
        <p:spPr>
          <a:xfrm>
            <a:off x="515357" y="2681278"/>
            <a:ext cx="1417810" cy="384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Relational DB</a:t>
            </a:r>
          </a:p>
        </p:txBody>
      </p:sp>
      <p:sp>
        <p:nvSpPr>
          <p:cNvPr id="28" name="Rectangle 27"/>
          <p:cNvSpPr/>
          <p:nvPr/>
        </p:nvSpPr>
        <p:spPr>
          <a:xfrm>
            <a:off x="509056" y="3891426"/>
            <a:ext cx="1417810" cy="1197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On </a:t>
            </a:r>
            <a:r>
              <a:rPr kumimoji="0" lang="en-US" sz="1428" b="0" i="0" u="none" strike="noStrike" kern="0" cap="none" spc="0" normalizeH="0" baseline="0" noProof="0" dirty="0" err="1">
                <a:ln>
                  <a:noFill/>
                </a:ln>
                <a:solidFill>
                  <a:schemeClr val="tx1"/>
                </a:solidFill>
                <a:effectLst/>
                <a:uLnTx/>
                <a:uFillTx/>
              </a:rPr>
              <a:t>Prem</a:t>
            </a:r>
            <a:r>
              <a:rPr kumimoji="0" lang="en-US" sz="1428" b="0" i="0" u="none" strike="noStrike" kern="0" cap="none" spc="0" normalizeH="0" baseline="0" noProof="0" dirty="0">
                <a:ln>
                  <a:noFill/>
                </a:ln>
                <a:solidFill>
                  <a:schemeClr val="tx1"/>
                </a:solidFill>
                <a:effectLst/>
                <a:uLnTx/>
                <a:uFillTx/>
              </a:rPr>
              <a:t> HDFS</a:t>
            </a:r>
          </a:p>
        </p:txBody>
      </p:sp>
      <p:sp>
        <p:nvSpPr>
          <p:cNvPr id="8" name="Down Arrow 7"/>
          <p:cNvSpPr/>
          <p:nvPr/>
        </p:nvSpPr>
        <p:spPr>
          <a:xfrm>
            <a:off x="1044674" y="3213455"/>
            <a:ext cx="346576" cy="49150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30" name="Rectangle 29"/>
          <p:cNvSpPr/>
          <p:nvPr/>
        </p:nvSpPr>
        <p:spPr>
          <a:xfrm>
            <a:off x="515357" y="6306966"/>
            <a:ext cx="1417810" cy="466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Active Incoming Data</a:t>
            </a:r>
          </a:p>
        </p:txBody>
      </p:sp>
      <p:sp>
        <p:nvSpPr>
          <p:cNvPr id="31" name="Down Arrow 30"/>
          <p:cNvSpPr/>
          <p:nvPr/>
        </p:nvSpPr>
        <p:spPr>
          <a:xfrm rot="10800000">
            <a:off x="998463" y="5298618"/>
            <a:ext cx="346576" cy="49150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18" name="Right Arrow 17"/>
          <p:cNvSpPr/>
          <p:nvPr/>
        </p:nvSpPr>
        <p:spPr>
          <a:xfrm>
            <a:off x="3140279" y="4195521"/>
            <a:ext cx="913417" cy="441098"/>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35" name="Freeform 34"/>
          <p:cNvSpPr>
            <a:spLocks noChangeAspect="1"/>
          </p:cNvSpPr>
          <p:nvPr/>
        </p:nvSpPr>
        <p:spPr bwMode="black">
          <a:xfrm>
            <a:off x="1002663" y="2247258"/>
            <a:ext cx="368194" cy="37146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endParaRPr>
          </a:p>
        </p:txBody>
      </p:sp>
      <p:grpSp>
        <p:nvGrpSpPr>
          <p:cNvPr id="36" name="Group 35"/>
          <p:cNvGrpSpPr/>
          <p:nvPr/>
        </p:nvGrpSpPr>
        <p:grpSpPr>
          <a:xfrm>
            <a:off x="934884" y="4214772"/>
            <a:ext cx="662209" cy="490881"/>
            <a:chOff x="1358900" y="3878263"/>
            <a:chExt cx="1638300" cy="1214438"/>
          </a:xfrm>
        </p:grpSpPr>
        <p:sp>
          <p:nvSpPr>
            <p:cNvPr id="37"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8"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9"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0"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1"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42" name="Freeform 41"/>
          <p:cNvSpPr>
            <a:spLocks noChangeAspect="1"/>
          </p:cNvSpPr>
          <p:nvPr/>
        </p:nvSpPr>
        <p:spPr bwMode="black">
          <a:xfrm>
            <a:off x="998474" y="5935503"/>
            <a:ext cx="368194" cy="37146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endParaRPr>
          </a:p>
        </p:txBody>
      </p:sp>
      <p:grpSp>
        <p:nvGrpSpPr>
          <p:cNvPr id="49" name="Group 48"/>
          <p:cNvGrpSpPr/>
          <p:nvPr/>
        </p:nvGrpSpPr>
        <p:grpSpPr>
          <a:xfrm>
            <a:off x="4726653" y="4142927"/>
            <a:ext cx="759574" cy="595102"/>
            <a:chOff x="2148168" y="3425172"/>
            <a:chExt cx="2573338" cy="2016125"/>
          </a:xfrm>
        </p:grpSpPr>
        <p:sp>
          <p:nvSpPr>
            <p:cNvPr id="5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grpSp>
      <p:sp>
        <p:nvSpPr>
          <p:cNvPr id="68" name="Right Arrow 67"/>
          <p:cNvSpPr/>
          <p:nvPr/>
        </p:nvSpPr>
        <p:spPr>
          <a:xfrm rot="13817012">
            <a:off x="4021910" y="3534822"/>
            <a:ext cx="785524" cy="31646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grpSp>
        <p:nvGrpSpPr>
          <p:cNvPr id="71" name="Group 70"/>
          <p:cNvGrpSpPr/>
          <p:nvPr/>
        </p:nvGrpSpPr>
        <p:grpSpPr>
          <a:xfrm>
            <a:off x="3809827" y="2490278"/>
            <a:ext cx="702309" cy="699293"/>
            <a:chOff x="2148168" y="645460"/>
            <a:chExt cx="2587625" cy="2576512"/>
          </a:xfrm>
        </p:grpSpPr>
        <p:sp>
          <p:nvSpPr>
            <p:cNvPr id="72"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3"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4"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5"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6"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7"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8"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80" name="Rectangle 79"/>
          <p:cNvSpPr/>
          <p:nvPr/>
        </p:nvSpPr>
        <p:spPr>
          <a:xfrm>
            <a:off x="7467427" y="4638421"/>
            <a:ext cx="1417810" cy="418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Azure DW</a:t>
            </a:r>
          </a:p>
        </p:txBody>
      </p:sp>
      <p:sp>
        <p:nvSpPr>
          <p:cNvPr id="84" name="Down Arrow 83"/>
          <p:cNvSpPr/>
          <p:nvPr/>
        </p:nvSpPr>
        <p:spPr>
          <a:xfrm rot="16200000">
            <a:off x="6505886" y="3979752"/>
            <a:ext cx="346576" cy="82346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87" name="Rectangle 86"/>
          <p:cNvSpPr/>
          <p:nvPr/>
        </p:nvSpPr>
        <p:spPr>
          <a:xfrm>
            <a:off x="9954861" y="1032023"/>
            <a:ext cx="2392830"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CONSUMPTION</a:t>
            </a:r>
          </a:p>
        </p:txBody>
      </p:sp>
      <p:sp>
        <p:nvSpPr>
          <p:cNvPr id="98" name="Freeform 5"/>
          <p:cNvSpPr>
            <a:spLocks noEditPoints="1"/>
          </p:cNvSpPr>
          <p:nvPr/>
        </p:nvSpPr>
        <p:spPr bwMode="auto">
          <a:xfrm>
            <a:off x="10858256" y="3280432"/>
            <a:ext cx="671928" cy="592592"/>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9" name="Rectangle 98"/>
          <p:cNvSpPr/>
          <p:nvPr/>
        </p:nvSpPr>
        <p:spPr>
          <a:xfrm>
            <a:off x="10584688" y="3895639"/>
            <a:ext cx="1189456" cy="37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Web Portals</a:t>
            </a:r>
          </a:p>
        </p:txBody>
      </p:sp>
      <p:sp>
        <p:nvSpPr>
          <p:cNvPr id="102" name="Rectangle 101"/>
          <p:cNvSpPr/>
          <p:nvPr/>
        </p:nvSpPr>
        <p:spPr>
          <a:xfrm>
            <a:off x="10611940" y="5248153"/>
            <a:ext cx="1238876" cy="27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Power BI</a:t>
            </a:r>
          </a:p>
        </p:txBody>
      </p:sp>
      <p:grpSp>
        <p:nvGrpSpPr>
          <p:cNvPr id="103" name="Group 102"/>
          <p:cNvGrpSpPr/>
          <p:nvPr/>
        </p:nvGrpSpPr>
        <p:grpSpPr>
          <a:xfrm>
            <a:off x="10874766" y="4740035"/>
            <a:ext cx="638908" cy="40835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grpSp>
      <p:sp>
        <p:nvSpPr>
          <p:cNvPr id="109" name="Right Brace 108"/>
          <p:cNvSpPr/>
          <p:nvPr/>
        </p:nvSpPr>
        <p:spPr>
          <a:xfrm rot="16200000">
            <a:off x="6570345" y="-1505350"/>
            <a:ext cx="371309" cy="6651087"/>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0" name="Right Brace 109"/>
          <p:cNvSpPr/>
          <p:nvPr/>
        </p:nvSpPr>
        <p:spPr>
          <a:xfrm rot="16200000">
            <a:off x="1405663" y="643450"/>
            <a:ext cx="371309" cy="2440714"/>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11" name="Right Brace 110"/>
          <p:cNvSpPr/>
          <p:nvPr/>
        </p:nvSpPr>
        <p:spPr>
          <a:xfrm rot="16200000">
            <a:off x="11058971" y="1030532"/>
            <a:ext cx="371309" cy="1525540"/>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88" name="Right Arrow 17"/>
          <p:cNvSpPr/>
          <p:nvPr/>
        </p:nvSpPr>
        <p:spPr>
          <a:xfrm>
            <a:off x="10050427" y="3426474"/>
            <a:ext cx="464582" cy="441098"/>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97" name="Right Arrow 17"/>
          <p:cNvSpPr/>
          <p:nvPr/>
        </p:nvSpPr>
        <p:spPr>
          <a:xfrm>
            <a:off x="10050427" y="4877615"/>
            <a:ext cx="464582" cy="441098"/>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3056" y="4051800"/>
            <a:ext cx="476250" cy="476250"/>
          </a:xfrm>
          <a:prstGeom prst="rect">
            <a:avLst/>
          </a:prstGeom>
        </p:spPr>
      </p:pic>
      <p:pic>
        <p:nvPicPr>
          <p:cNvPr id="123" name="Graphic 12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23654" y="4706165"/>
            <a:ext cx="476250" cy="476250"/>
          </a:xfrm>
          <a:prstGeom prst="rect">
            <a:avLst/>
          </a:prstGeom>
        </p:spPr>
      </p:pic>
      <p:sp>
        <p:nvSpPr>
          <p:cNvPr id="124" name="Rectangle 123"/>
          <p:cNvSpPr/>
          <p:nvPr/>
        </p:nvSpPr>
        <p:spPr>
          <a:xfrm>
            <a:off x="3382617" y="1971421"/>
            <a:ext cx="1417810" cy="39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tx1"/>
              </a:solidFill>
              <a:effectLst/>
              <a:uLnTx/>
              <a:uFillTx/>
            </a:endParaRP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Data cleansing</a:t>
            </a:r>
          </a:p>
        </p:txBody>
      </p:sp>
      <p:sp>
        <p:nvSpPr>
          <p:cNvPr id="125" name="Right Arrow 67"/>
          <p:cNvSpPr/>
          <p:nvPr/>
        </p:nvSpPr>
        <p:spPr>
          <a:xfrm rot="2783448">
            <a:off x="4326993" y="3400867"/>
            <a:ext cx="785524" cy="31646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126" name="Right Arrow 67"/>
          <p:cNvSpPr/>
          <p:nvPr/>
        </p:nvSpPr>
        <p:spPr>
          <a:xfrm rot="7906235">
            <a:off x="5396916" y="3659325"/>
            <a:ext cx="785524" cy="31646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grpSp>
        <p:nvGrpSpPr>
          <p:cNvPr id="127" name="Group 126"/>
          <p:cNvGrpSpPr/>
          <p:nvPr/>
        </p:nvGrpSpPr>
        <p:grpSpPr>
          <a:xfrm>
            <a:off x="5698318" y="2491328"/>
            <a:ext cx="702309" cy="699293"/>
            <a:chOff x="2148168" y="645460"/>
            <a:chExt cx="2587625" cy="2576512"/>
          </a:xfrm>
        </p:grpSpPr>
        <p:sp>
          <p:nvSpPr>
            <p:cNvPr id="128"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9"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0"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1"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2"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3"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4"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135" name="Rectangle 134"/>
          <p:cNvSpPr/>
          <p:nvPr/>
        </p:nvSpPr>
        <p:spPr>
          <a:xfrm>
            <a:off x="5287617" y="1980161"/>
            <a:ext cx="1417810" cy="396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tx1"/>
              </a:solidFill>
              <a:effectLst/>
              <a:uLnTx/>
              <a:uFillTx/>
            </a:endParaRP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Data analysis</a:t>
            </a:r>
          </a:p>
        </p:txBody>
      </p:sp>
      <p:sp>
        <p:nvSpPr>
          <p:cNvPr id="136" name="Right Arrow 67"/>
          <p:cNvSpPr/>
          <p:nvPr/>
        </p:nvSpPr>
        <p:spPr>
          <a:xfrm rot="18652811">
            <a:off x="5165356" y="3509109"/>
            <a:ext cx="785524" cy="31646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4" name="Title 3"/>
          <p:cNvSpPr>
            <a:spLocks noGrp="1"/>
          </p:cNvSpPr>
          <p:nvPr>
            <p:ph type="title" idx="4294967295"/>
          </p:nvPr>
        </p:nvSpPr>
        <p:spPr>
          <a:xfrm>
            <a:off x="547688" y="295275"/>
            <a:ext cx="11888787" cy="917575"/>
          </a:xfrm>
        </p:spPr>
        <p:txBody>
          <a:bodyPr/>
          <a:lstStyle/>
          <a:p>
            <a:r>
              <a:rPr lang="en-US" dirty="0">
                <a:solidFill>
                  <a:schemeClr val="tx1"/>
                </a:solidFill>
              </a:rPr>
              <a:t>Data Migration: for a global retailer</a:t>
            </a:r>
          </a:p>
        </p:txBody>
      </p:sp>
      <p:sp>
        <p:nvSpPr>
          <p:cNvPr id="69" name="Rectangle 68"/>
          <p:cNvSpPr/>
          <p:nvPr/>
        </p:nvSpPr>
        <p:spPr>
          <a:xfrm>
            <a:off x="5952874" y="5268906"/>
            <a:ext cx="1417810" cy="418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Azure Data Factory</a:t>
            </a:r>
          </a:p>
        </p:txBody>
      </p:sp>
      <p:grpSp>
        <p:nvGrpSpPr>
          <p:cNvPr id="81" name="Group 80"/>
          <p:cNvGrpSpPr/>
          <p:nvPr/>
        </p:nvGrpSpPr>
        <p:grpSpPr>
          <a:xfrm>
            <a:off x="7859652" y="3952621"/>
            <a:ext cx="558472" cy="683998"/>
            <a:chOff x="-3084513" y="3390510"/>
            <a:chExt cx="2716213" cy="3363913"/>
          </a:xfrm>
          <a:solidFill>
            <a:schemeClr val="tx1">
              <a:lumMod val="75000"/>
              <a:lumOff val="25000"/>
            </a:schemeClr>
          </a:solidFill>
        </p:grpSpPr>
        <p:sp>
          <p:nvSpPr>
            <p:cNvPr id="8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sp>
          <p:nvSpPr>
            <p:cNvPr id="8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grpSp>
    </p:spTree>
    <p:extLst>
      <p:ext uri="{BB962C8B-B14F-4D97-AF65-F5344CB8AC3E}">
        <p14:creationId xmlns:p14="http://schemas.microsoft.com/office/powerpoint/2010/main" val="34757887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Text Placeholder 2"/>
          <p:cNvSpPr>
            <a:spLocks noGrp="1"/>
          </p:cNvSpPr>
          <p:nvPr>
            <p:ph type="body" sz="quarter" idx="10"/>
          </p:nvPr>
        </p:nvSpPr>
        <p:spPr>
          <a:xfrm>
            <a:off x="274638" y="1212850"/>
            <a:ext cx="11887200" cy="5478423"/>
          </a:xfrm>
        </p:spPr>
        <p:txBody>
          <a:bodyPr/>
          <a:lstStyle/>
          <a:p>
            <a:r>
              <a:rPr lang="en-US" dirty="0">
                <a:gradFill>
                  <a:gsLst>
                    <a:gs pos="1250">
                      <a:schemeClr val="accent2"/>
                    </a:gs>
                    <a:gs pos="100000">
                      <a:schemeClr val="accent2"/>
                    </a:gs>
                  </a:gsLst>
                  <a:lin ang="5400000" scaled="0"/>
                </a:gradFill>
              </a:rPr>
              <a:t>Big Data Pipeline and Workflow</a:t>
            </a:r>
          </a:p>
          <a:p>
            <a:r>
              <a:rPr lang="en-US" dirty="0">
                <a:gradFill>
                  <a:gsLst>
                    <a:gs pos="1250">
                      <a:schemeClr val="accent2"/>
                    </a:gs>
                    <a:gs pos="100000">
                      <a:schemeClr val="accent2"/>
                    </a:gs>
                  </a:gsLst>
                  <a:lin ang="5400000" scaled="0"/>
                </a:gradFill>
              </a:rPr>
              <a:t>Azure Data Lake Overview</a:t>
            </a:r>
          </a:p>
          <a:p>
            <a:r>
              <a:rPr lang="en-US" dirty="0">
                <a:gradFill>
                  <a:gsLst>
                    <a:gs pos="1250">
                      <a:schemeClr val="accent2"/>
                    </a:gs>
                    <a:gs pos="100000">
                      <a:schemeClr val="accent2"/>
                    </a:gs>
                  </a:gsLst>
                  <a:lin ang="5400000" scaled="0"/>
                </a:gradFill>
              </a:rPr>
              <a:t>Data Ingestion</a:t>
            </a:r>
          </a:p>
          <a:p>
            <a:pPr lvl="1"/>
            <a:r>
              <a:rPr lang="en-US" dirty="0"/>
              <a:t>Tools &amp; How-to </a:t>
            </a:r>
          </a:p>
          <a:p>
            <a:pPr lvl="1"/>
            <a:r>
              <a:rPr lang="en-US" dirty="0"/>
              <a:t>Patterns, scenarios, considerations</a:t>
            </a:r>
          </a:p>
          <a:p>
            <a:pPr lvl="1"/>
            <a:r>
              <a:rPr lang="en-US" sz="4000" dirty="0">
                <a:gradFill>
                  <a:gsLst>
                    <a:gs pos="1250">
                      <a:schemeClr val="accent2"/>
                    </a:gs>
                    <a:gs pos="100000">
                      <a:schemeClr val="accent2"/>
                    </a:gs>
                  </a:gsLst>
                  <a:lin ang="5400000" scaled="0"/>
                </a:gradFill>
                <a:latin typeface="+mj-lt"/>
              </a:rPr>
              <a:t>Data Workflow</a:t>
            </a:r>
          </a:p>
          <a:p>
            <a:pPr lvl="1"/>
            <a:r>
              <a:rPr lang="en-US" dirty="0"/>
              <a:t>Patterns</a:t>
            </a:r>
            <a:endParaRPr lang="en-US" dirty="0">
              <a:gradFill>
                <a:gsLst>
                  <a:gs pos="1250">
                    <a:schemeClr val="accent2"/>
                  </a:gs>
                  <a:gs pos="100000">
                    <a:schemeClr val="accent2"/>
                  </a:gs>
                </a:gsLst>
                <a:lin ang="5400000" scaled="0"/>
              </a:gradFill>
            </a:endParaRPr>
          </a:p>
          <a:p>
            <a:pPr lvl="1"/>
            <a:r>
              <a:rPr lang="en-US" sz="4000" dirty="0">
                <a:gradFill>
                  <a:gsLst>
                    <a:gs pos="1250">
                      <a:schemeClr val="accent2"/>
                    </a:gs>
                    <a:gs pos="100000">
                      <a:schemeClr val="accent2"/>
                    </a:gs>
                  </a:gsLst>
                  <a:lin ang="5400000" scaled="0"/>
                </a:gradFill>
                <a:latin typeface="+mj-lt"/>
              </a:rPr>
              <a:t>Demo </a:t>
            </a:r>
          </a:p>
          <a:p>
            <a:pPr lvl="1"/>
            <a:r>
              <a:rPr lang="en-US" dirty="0">
                <a:solidFill>
                  <a:schemeClr val="bg1"/>
                </a:solidFill>
              </a:rPr>
              <a:t>Ingest data using Azure Data Factory</a:t>
            </a:r>
          </a:p>
          <a:p>
            <a:endParaRPr lang="en-US" dirty="0"/>
          </a:p>
        </p:txBody>
      </p:sp>
    </p:spTree>
    <p:extLst>
      <p:ext uri="{BB962C8B-B14F-4D97-AF65-F5344CB8AC3E}">
        <p14:creationId xmlns:p14="http://schemas.microsoft.com/office/powerpoint/2010/main" val="16911614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43767" y="601662"/>
            <a:ext cx="11457782" cy="6463679"/>
            <a:chOff x="889909" y="389117"/>
            <a:chExt cx="11457782" cy="6463679"/>
          </a:xfrm>
        </p:grpSpPr>
        <p:sp>
          <p:nvSpPr>
            <p:cNvPr id="114" name="Rectangle 113"/>
            <p:cNvSpPr/>
            <p:nvPr/>
          </p:nvSpPr>
          <p:spPr>
            <a:xfrm>
              <a:off x="7781283" y="5835775"/>
              <a:ext cx="2018381" cy="8818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j-lt"/>
              </a:endParaRPr>
            </a:p>
          </p:txBody>
        </p:sp>
        <p:sp>
          <p:nvSpPr>
            <p:cNvPr id="113" name="Rectangle 112"/>
            <p:cNvSpPr/>
            <p:nvPr/>
          </p:nvSpPr>
          <p:spPr>
            <a:xfrm>
              <a:off x="3981625" y="5404996"/>
              <a:ext cx="1576802" cy="10628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j-lt"/>
              </a:endParaRPr>
            </a:p>
          </p:txBody>
        </p:sp>
        <p:sp>
          <p:nvSpPr>
            <p:cNvPr id="8" name="Rectangle 7"/>
            <p:cNvSpPr/>
            <p:nvPr/>
          </p:nvSpPr>
          <p:spPr>
            <a:xfrm>
              <a:off x="889909" y="389117"/>
              <a:ext cx="2520892" cy="636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chemeClr val="tx1"/>
                  </a:solidFill>
                  <a:effectLst/>
                  <a:uLnTx/>
                  <a:uFillTx/>
                  <a:latin typeface="+mj-lt"/>
                </a:rPr>
                <a:t>ON PREMISES</a:t>
              </a:r>
            </a:p>
          </p:txBody>
        </p:sp>
        <p:sp>
          <p:nvSpPr>
            <p:cNvPr id="9" name="Rectangle 8"/>
            <p:cNvSpPr/>
            <p:nvPr/>
          </p:nvSpPr>
          <p:spPr>
            <a:xfrm>
              <a:off x="3811112" y="389117"/>
              <a:ext cx="6213473" cy="636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chemeClr val="tx1"/>
                  </a:solidFill>
                  <a:effectLst/>
                  <a:uLnTx/>
                  <a:uFillTx/>
                  <a:latin typeface="+mj-lt"/>
                </a:rPr>
                <a:t>CLOUD</a:t>
              </a:r>
            </a:p>
          </p:txBody>
        </p:sp>
        <p:sp>
          <p:nvSpPr>
            <p:cNvPr id="10" name="Rectangle 9"/>
            <p:cNvSpPr/>
            <p:nvPr/>
          </p:nvSpPr>
          <p:spPr>
            <a:xfrm>
              <a:off x="1034306" y="2147200"/>
              <a:ext cx="1417810" cy="384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Massive Archive</a:t>
              </a:r>
            </a:p>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Of Retail POS Data</a:t>
              </a:r>
            </a:p>
          </p:txBody>
        </p:sp>
        <p:sp>
          <p:nvSpPr>
            <p:cNvPr id="11" name="Rectangle 10"/>
            <p:cNvSpPr/>
            <p:nvPr/>
          </p:nvSpPr>
          <p:spPr>
            <a:xfrm>
              <a:off x="1028005" y="3357348"/>
              <a:ext cx="1417810" cy="11978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On-Prem HDFS</a:t>
              </a:r>
            </a:p>
          </p:txBody>
        </p:sp>
        <p:sp>
          <p:nvSpPr>
            <p:cNvPr id="13" name="Down Arrow 12"/>
            <p:cNvSpPr/>
            <p:nvPr/>
          </p:nvSpPr>
          <p:spPr>
            <a:xfrm>
              <a:off x="1563623" y="2701721"/>
              <a:ext cx="346576" cy="491507"/>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ndParaRPr>
            </a:p>
          </p:txBody>
        </p:sp>
        <p:sp>
          <p:nvSpPr>
            <p:cNvPr id="14" name="Rectangle 13"/>
            <p:cNvSpPr/>
            <p:nvPr/>
          </p:nvSpPr>
          <p:spPr>
            <a:xfrm>
              <a:off x="2046727" y="2732633"/>
              <a:ext cx="941007" cy="37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Initial one time import</a:t>
              </a:r>
            </a:p>
          </p:txBody>
        </p:sp>
        <p:sp>
          <p:nvSpPr>
            <p:cNvPr id="15" name="Rectangle 14"/>
            <p:cNvSpPr/>
            <p:nvPr/>
          </p:nvSpPr>
          <p:spPr>
            <a:xfrm>
              <a:off x="1034306" y="5772888"/>
              <a:ext cx="1417810" cy="466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Daily POS Data</a:t>
              </a:r>
            </a:p>
          </p:txBody>
        </p:sp>
        <p:sp>
          <p:nvSpPr>
            <p:cNvPr id="18" name="Down Arrow 17"/>
            <p:cNvSpPr/>
            <p:nvPr/>
          </p:nvSpPr>
          <p:spPr>
            <a:xfrm rot="10800000">
              <a:off x="1517413" y="4786884"/>
              <a:ext cx="346576" cy="491507"/>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ndParaRPr>
            </a:p>
          </p:txBody>
        </p:sp>
        <p:sp>
          <p:nvSpPr>
            <p:cNvPr id="21" name="Rectangle 20"/>
            <p:cNvSpPr/>
            <p:nvPr/>
          </p:nvSpPr>
          <p:spPr>
            <a:xfrm>
              <a:off x="1981612" y="4875101"/>
              <a:ext cx="941007" cy="37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Incremental</a:t>
              </a:r>
            </a:p>
            <a:p>
              <a:pPr marL="0" marR="0" lvl="0" indent="0"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updates</a:t>
              </a:r>
            </a:p>
          </p:txBody>
        </p:sp>
        <p:sp>
          <p:nvSpPr>
            <p:cNvPr id="22" name="Right Arrow 21"/>
            <p:cNvSpPr/>
            <p:nvPr/>
          </p:nvSpPr>
          <p:spPr>
            <a:xfrm>
              <a:off x="2922619" y="3467871"/>
              <a:ext cx="888493" cy="44109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ndParaRPr>
            </a:p>
          </p:txBody>
        </p:sp>
        <p:sp>
          <p:nvSpPr>
            <p:cNvPr id="23" name="Rectangle 22"/>
            <p:cNvSpPr/>
            <p:nvPr/>
          </p:nvSpPr>
          <p:spPr>
            <a:xfrm>
              <a:off x="3980077" y="2918821"/>
              <a:ext cx="1417810" cy="13190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Data Lake Store</a:t>
              </a:r>
            </a:p>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Ingestion Location</a:t>
              </a:r>
            </a:p>
          </p:txBody>
        </p:sp>
        <p:sp>
          <p:nvSpPr>
            <p:cNvPr id="24" name="Freeform 23"/>
            <p:cNvSpPr>
              <a:spLocks noChangeAspect="1"/>
            </p:cNvSpPr>
            <p:nvPr/>
          </p:nvSpPr>
          <p:spPr bwMode="black">
            <a:xfrm>
              <a:off x="1521612" y="1713180"/>
              <a:ext cx="368193" cy="371462"/>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27"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dirty="0">
                <a:ln>
                  <a:noFill/>
                </a:ln>
                <a:solidFill>
                  <a:sysClr val="windowText" lastClr="000000"/>
                </a:solidFill>
                <a:effectLst/>
                <a:uLnTx/>
                <a:uFillTx/>
                <a:latin typeface="+mj-lt"/>
                <a:ea typeface="Segoe UI" pitchFamily="34" charset="0"/>
                <a:cs typeface="Segoe UI" pitchFamily="34" charset="0"/>
              </a:endParaRPr>
            </a:p>
          </p:txBody>
        </p:sp>
        <p:grpSp>
          <p:nvGrpSpPr>
            <p:cNvPr id="25" name="Group 24"/>
            <p:cNvGrpSpPr/>
            <p:nvPr/>
          </p:nvGrpSpPr>
          <p:grpSpPr>
            <a:xfrm>
              <a:off x="1453833" y="3680693"/>
              <a:ext cx="662209" cy="490881"/>
              <a:chOff x="1358900" y="3878263"/>
              <a:chExt cx="1638300" cy="1214438"/>
            </a:xfrm>
          </p:grpSpPr>
          <p:sp>
            <p:nvSpPr>
              <p:cNvPr id="26"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27"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28"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29"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30"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grpSp>
        <p:sp>
          <p:nvSpPr>
            <p:cNvPr id="31" name="Freeform 30"/>
            <p:cNvSpPr>
              <a:spLocks noChangeAspect="1"/>
            </p:cNvSpPr>
            <p:nvPr/>
          </p:nvSpPr>
          <p:spPr bwMode="black">
            <a:xfrm>
              <a:off x="1517423" y="5401425"/>
              <a:ext cx="368193" cy="371462"/>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27"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dirty="0">
                <a:ln>
                  <a:noFill/>
                </a:ln>
                <a:solidFill>
                  <a:sysClr val="windowText" lastClr="000000"/>
                </a:solidFill>
                <a:effectLst/>
                <a:uLnTx/>
                <a:uFillTx/>
                <a:latin typeface="+mj-lt"/>
                <a:ea typeface="Segoe UI" pitchFamily="34" charset="0"/>
                <a:cs typeface="Segoe UI" pitchFamily="34" charset="0"/>
              </a:endParaRPr>
            </a:p>
          </p:txBody>
        </p:sp>
        <p:grpSp>
          <p:nvGrpSpPr>
            <p:cNvPr id="39" name="Group 38"/>
            <p:cNvGrpSpPr/>
            <p:nvPr/>
          </p:nvGrpSpPr>
          <p:grpSpPr>
            <a:xfrm>
              <a:off x="4457545" y="3055879"/>
              <a:ext cx="531232" cy="416203"/>
              <a:chOff x="2148168" y="3425172"/>
              <a:chExt cx="2573338" cy="2016125"/>
            </a:xfrm>
          </p:grpSpPr>
          <p:sp>
            <p:nvSpPr>
              <p:cNvPr id="4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4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4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4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grpSp>
        <p:sp>
          <p:nvSpPr>
            <p:cNvPr id="44" name="Rectangle 43"/>
            <p:cNvSpPr/>
            <p:nvPr/>
          </p:nvSpPr>
          <p:spPr>
            <a:xfrm>
              <a:off x="2780128" y="4157496"/>
              <a:ext cx="1190620" cy="37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Move to cloud via </a:t>
              </a:r>
              <a:r>
                <a:rPr kumimoji="0" lang="en-US" sz="1000" b="0" i="0" u="none" strike="noStrike" kern="0" cap="none" spc="0" normalizeH="0" baseline="0" noProof="0" dirty="0" err="1">
                  <a:ln>
                    <a:noFill/>
                  </a:ln>
                  <a:solidFill>
                    <a:schemeClr val="tx1"/>
                  </a:solidFill>
                  <a:effectLst/>
                  <a:uLnTx/>
                  <a:uFillTx/>
                  <a:latin typeface="+mj-lt"/>
                </a:rPr>
                <a:t>AzCopy</a:t>
              </a:r>
              <a:endParaRPr kumimoji="0" lang="en-US" sz="1000" b="0" i="0" u="none" strike="noStrike" kern="0" cap="none" spc="0" normalizeH="0" baseline="0" noProof="0" dirty="0">
                <a:ln>
                  <a:noFill/>
                </a:ln>
                <a:solidFill>
                  <a:schemeClr val="tx1"/>
                </a:solidFill>
                <a:effectLst/>
                <a:uLnTx/>
                <a:uFillTx/>
                <a:latin typeface="+mj-lt"/>
              </a:endParaRPr>
            </a:p>
            <a:p>
              <a:pPr marL="0" marR="0" lvl="0" indent="0"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Or ADF</a:t>
              </a:r>
            </a:p>
          </p:txBody>
        </p:sp>
        <p:sp>
          <p:nvSpPr>
            <p:cNvPr id="45" name="Rectangle 44"/>
            <p:cNvSpPr/>
            <p:nvPr/>
          </p:nvSpPr>
          <p:spPr>
            <a:xfrm>
              <a:off x="6138860" y="1413546"/>
              <a:ext cx="1417810" cy="13190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Data Lake Store</a:t>
              </a:r>
            </a:p>
          </p:txBody>
        </p:sp>
        <p:grpSp>
          <p:nvGrpSpPr>
            <p:cNvPr id="46" name="Group 45"/>
            <p:cNvGrpSpPr/>
            <p:nvPr/>
          </p:nvGrpSpPr>
          <p:grpSpPr>
            <a:xfrm>
              <a:off x="6582149" y="1690810"/>
              <a:ext cx="531232" cy="416203"/>
              <a:chOff x="2148168" y="3425172"/>
              <a:chExt cx="2573338" cy="2016125"/>
            </a:xfrm>
          </p:grpSpPr>
          <p:sp>
            <p:nvSpPr>
              <p:cNvPr id="47"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48"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49"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50"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grpSp>
        <p:sp>
          <p:nvSpPr>
            <p:cNvPr id="57" name="Right Arrow 56"/>
            <p:cNvSpPr/>
            <p:nvPr/>
          </p:nvSpPr>
          <p:spPr>
            <a:xfrm rot="19035845">
              <a:off x="5360404" y="1951628"/>
              <a:ext cx="629823" cy="44109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ndParaRPr>
            </a:p>
          </p:txBody>
        </p:sp>
        <p:sp>
          <p:nvSpPr>
            <p:cNvPr id="58" name="Right Arrow 57"/>
            <p:cNvSpPr/>
            <p:nvPr/>
          </p:nvSpPr>
          <p:spPr>
            <a:xfrm rot="1138474">
              <a:off x="5448555" y="4377475"/>
              <a:ext cx="629823" cy="44109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ndParaRPr>
            </a:p>
          </p:txBody>
        </p:sp>
        <p:sp>
          <p:nvSpPr>
            <p:cNvPr id="59" name="Rectangle 58"/>
            <p:cNvSpPr/>
            <p:nvPr/>
          </p:nvSpPr>
          <p:spPr>
            <a:xfrm>
              <a:off x="6170179" y="3901188"/>
              <a:ext cx="1417810" cy="13190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Data Lake Analytics</a:t>
              </a:r>
            </a:p>
          </p:txBody>
        </p:sp>
        <p:sp>
          <p:nvSpPr>
            <p:cNvPr id="60" name="Down Arrow 59"/>
            <p:cNvSpPr/>
            <p:nvPr/>
          </p:nvSpPr>
          <p:spPr>
            <a:xfrm>
              <a:off x="7036617" y="3122732"/>
              <a:ext cx="346576" cy="491507"/>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ndParaRPr>
            </a:p>
          </p:txBody>
        </p:sp>
        <p:grpSp>
          <p:nvGrpSpPr>
            <p:cNvPr id="61" name="Group 60"/>
            <p:cNvGrpSpPr/>
            <p:nvPr/>
          </p:nvGrpSpPr>
          <p:grpSpPr>
            <a:xfrm>
              <a:off x="6622199" y="4225002"/>
              <a:ext cx="491182" cy="489073"/>
              <a:chOff x="2148168" y="645460"/>
              <a:chExt cx="2587625" cy="2576512"/>
            </a:xfrm>
          </p:grpSpPr>
          <p:sp>
            <p:nvSpPr>
              <p:cNvPr id="62"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63"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64"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65"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66"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67"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68"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grpSp>
        <p:sp>
          <p:nvSpPr>
            <p:cNvPr id="69" name="Rectangle 68"/>
            <p:cNvSpPr/>
            <p:nvPr/>
          </p:nvSpPr>
          <p:spPr>
            <a:xfrm>
              <a:off x="5413360" y="3216586"/>
              <a:ext cx="1377150" cy="37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Once ingested, schedule movement to Permanent stores and processing jobs to create structured data</a:t>
              </a:r>
            </a:p>
          </p:txBody>
        </p:sp>
        <p:sp>
          <p:nvSpPr>
            <p:cNvPr id="70" name="Rectangle 69"/>
            <p:cNvSpPr/>
            <p:nvPr/>
          </p:nvSpPr>
          <p:spPr>
            <a:xfrm>
              <a:off x="8606775" y="3096540"/>
              <a:ext cx="1417810" cy="13190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DW (multiple instances)</a:t>
              </a:r>
            </a:p>
          </p:txBody>
        </p:sp>
        <p:grpSp>
          <p:nvGrpSpPr>
            <p:cNvPr id="71" name="Group 70"/>
            <p:cNvGrpSpPr/>
            <p:nvPr/>
          </p:nvGrpSpPr>
          <p:grpSpPr>
            <a:xfrm>
              <a:off x="9015733" y="3258694"/>
              <a:ext cx="558472" cy="683998"/>
              <a:chOff x="-3084513" y="3390510"/>
              <a:chExt cx="2716213" cy="3363913"/>
            </a:xfrm>
            <a:solidFill>
              <a:srgbClr val="7F7F7F"/>
            </a:solidFill>
          </p:grpSpPr>
          <p:sp>
            <p:nvSpPr>
              <p:cNvPr id="7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7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grpSp>
        <p:sp>
          <p:nvSpPr>
            <p:cNvPr id="74" name="Down Arrow 73"/>
            <p:cNvSpPr/>
            <p:nvPr/>
          </p:nvSpPr>
          <p:spPr>
            <a:xfrm rot="14382627">
              <a:off x="7946549" y="3875580"/>
              <a:ext cx="346576" cy="491507"/>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ndParaRPr>
            </a:p>
          </p:txBody>
        </p:sp>
        <p:sp>
          <p:nvSpPr>
            <p:cNvPr id="75" name="Rectangle 74"/>
            <p:cNvSpPr/>
            <p:nvPr/>
          </p:nvSpPr>
          <p:spPr>
            <a:xfrm>
              <a:off x="6171277" y="5261257"/>
              <a:ext cx="1416711" cy="618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Structured data created here. Schematized and optimized for queries</a:t>
              </a:r>
            </a:p>
          </p:txBody>
        </p:sp>
        <p:sp>
          <p:nvSpPr>
            <p:cNvPr id="76" name="Rectangle 75"/>
            <p:cNvSpPr/>
            <p:nvPr/>
          </p:nvSpPr>
          <p:spPr>
            <a:xfrm>
              <a:off x="8546375" y="4577727"/>
              <a:ext cx="1489106" cy="731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Data is portioned into multiple SQL DWs for consumption by suppliers</a:t>
              </a:r>
            </a:p>
          </p:txBody>
        </p:sp>
        <p:sp>
          <p:nvSpPr>
            <p:cNvPr id="77" name="Rectangle 76"/>
            <p:cNvSpPr/>
            <p:nvPr/>
          </p:nvSpPr>
          <p:spPr>
            <a:xfrm>
              <a:off x="10291026" y="389117"/>
              <a:ext cx="2056665" cy="636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chemeClr val="tx1"/>
                  </a:solidFill>
                  <a:effectLst/>
                  <a:uLnTx/>
                  <a:uFillTx/>
                  <a:latin typeface="+mj-lt"/>
                </a:rPr>
                <a:t>CONSUMPTION</a:t>
              </a:r>
            </a:p>
          </p:txBody>
        </p:sp>
        <p:sp>
          <p:nvSpPr>
            <p:cNvPr id="79" name="Freeform 78"/>
            <p:cNvSpPr/>
            <p:nvPr/>
          </p:nvSpPr>
          <p:spPr bwMode="auto">
            <a:xfrm flipH="1">
              <a:off x="7831872" y="5980041"/>
              <a:ext cx="189036" cy="200047"/>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95117" tIns="47558" rIns="95117" bIns="47558" numCol="1" spcCol="0" rtlCol="0" fromWordArt="0" anchor="ctr" anchorCtr="0" forceAA="0" compatLnSpc="1">
              <a:prstTxWarp prst="textNoShape">
                <a:avLst/>
              </a:prstTxWarp>
              <a:noAutofit/>
            </a:bodyPr>
            <a:lstStyle/>
            <a:p>
              <a:pPr marL="0" marR="0" lvl="0" indent="0" algn="ctr" defTabSz="969935"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a typeface="Segoe UI" pitchFamily="34" charset="0"/>
                <a:cs typeface="Segoe UI" pitchFamily="34" charset="0"/>
              </a:endParaRPr>
            </a:p>
          </p:txBody>
        </p:sp>
        <p:sp>
          <p:nvSpPr>
            <p:cNvPr id="80" name="Down Arrow 79"/>
            <p:cNvSpPr/>
            <p:nvPr/>
          </p:nvSpPr>
          <p:spPr>
            <a:xfrm rot="17879813">
              <a:off x="7595572" y="5389405"/>
              <a:ext cx="346576" cy="491507"/>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ndParaRPr>
            </a:p>
          </p:txBody>
        </p:sp>
        <p:sp>
          <p:nvSpPr>
            <p:cNvPr id="81" name="Rectangle 80"/>
            <p:cNvSpPr/>
            <p:nvPr/>
          </p:nvSpPr>
          <p:spPr>
            <a:xfrm>
              <a:off x="8091780" y="5980042"/>
              <a:ext cx="1865929" cy="872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Machine Learning at Scale (Customer Segmentation &amp; Fraud Detection)</a:t>
              </a:r>
            </a:p>
          </p:txBody>
        </p:sp>
        <p:sp>
          <p:nvSpPr>
            <p:cNvPr id="82" name="Freeform 5"/>
            <p:cNvSpPr>
              <a:spLocks noEditPoints="1"/>
            </p:cNvSpPr>
            <p:nvPr/>
          </p:nvSpPr>
          <p:spPr bwMode="auto">
            <a:xfrm>
              <a:off x="10895413" y="1721480"/>
              <a:ext cx="671929" cy="592592"/>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lumMod val="50000"/>
                <a:lumOff val="50000"/>
              </a:schemeClr>
            </a:solidFill>
            <a:ln>
              <a:noFill/>
            </a:ln>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83" name="Rectangle 82"/>
            <p:cNvSpPr/>
            <p:nvPr/>
          </p:nvSpPr>
          <p:spPr>
            <a:xfrm>
              <a:off x="10584689" y="2215919"/>
              <a:ext cx="1189456" cy="37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Web Portals</a:t>
              </a:r>
            </a:p>
          </p:txBody>
        </p:sp>
        <p:sp>
          <p:nvSpPr>
            <p:cNvPr id="84" name="Freeform 83"/>
            <p:cNvSpPr>
              <a:spLocks/>
            </p:cNvSpPr>
            <p:nvPr/>
          </p:nvSpPr>
          <p:spPr bwMode="auto">
            <a:xfrm>
              <a:off x="11054581" y="3283107"/>
              <a:ext cx="353593" cy="635382"/>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lumMod val="50000"/>
                <a:lumOff val="50000"/>
              </a:schemeClr>
            </a:solidFill>
            <a:ln>
              <a:noFill/>
            </a:ln>
          </p:spPr>
          <p:txBody>
            <a:bodyPr vert="horz" wrap="square" lIns="95117" tIns="47558" rIns="95117" bIns="47558" numCol="1" anchor="t" anchorCtr="0" compatLnSpc="1">
              <a:prstTxWarp prst="textNoShape">
                <a:avLst/>
              </a:prstTxWarp>
              <a:noAutofit/>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85" name="Rectangle 84"/>
            <p:cNvSpPr/>
            <p:nvPr/>
          </p:nvSpPr>
          <p:spPr>
            <a:xfrm>
              <a:off x="10580585" y="3843657"/>
              <a:ext cx="1189456" cy="37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Mobile Apps</a:t>
              </a:r>
            </a:p>
          </p:txBody>
        </p:sp>
        <p:sp>
          <p:nvSpPr>
            <p:cNvPr id="86" name="Rectangle 85"/>
            <p:cNvSpPr/>
            <p:nvPr/>
          </p:nvSpPr>
          <p:spPr>
            <a:xfrm>
              <a:off x="10611940" y="5309622"/>
              <a:ext cx="1238876" cy="27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Power BI</a:t>
              </a:r>
            </a:p>
          </p:txBody>
        </p:sp>
        <p:grpSp>
          <p:nvGrpSpPr>
            <p:cNvPr id="87" name="Group 86"/>
            <p:cNvGrpSpPr/>
            <p:nvPr/>
          </p:nvGrpSpPr>
          <p:grpSpPr>
            <a:xfrm>
              <a:off x="10911924" y="4919804"/>
              <a:ext cx="638907" cy="408357"/>
              <a:chOff x="7884058" y="5368509"/>
              <a:chExt cx="324905" cy="207663"/>
            </a:xfrm>
            <a:solidFill>
              <a:schemeClr val="tx1">
                <a:lumMod val="50000"/>
                <a:lumOff val="50000"/>
              </a:schemeClr>
            </a:solidFill>
          </p:grpSpPr>
          <p:sp>
            <p:nvSpPr>
              <p:cNvPr id="88"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89"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90"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91"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92"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grpSp>
        <p:sp>
          <p:nvSpPr>
            <p:cNvPr id="93" name="Right Brace 92"/>
            <p:cNvSpPr/>
            <p:nvPr/>
          </p:nvSpPr>
          <p:spPr>
            <a:xfrm rot="16200000">
              <a:off x="6780569" y="-2044508"/>
              <a:ext cx="371308" cy="6230642"/>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a:ln>
                  <a:noFill/>
                </a:ln>
                <a:solidFill>
                  <a:sysClr val="windowText" lastClr="000000"/>
                </a:solidFill>
                <a:effectLst/>
                <a:uLnTx/>
                <a:uFillTx/>
                <a:latin typeface="+mj-lt"/>
              </a:endParaRPr>
            </a:p>
          </p:txBody>
        </p:sp>
        <p:sp>
          <p:nvSpPr>
            <p:cNvPr id="94" name="Right Brace 93"/>
            <p:cNvSpPr/>
            <p:nvPr/>
          </p:nvSpPr>
          <p:spPr>
            <a:xfrm rot="16200000">
              <a:off x="1924613" y="-105931"/>
              <a:ext cx="371308" cy="2440714"/>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ysClr val="windowText" lastClr="000000"/>
                </a:solidFill>
                <a:effectLst/>
                <a:uLnTx/>
                <a:uFillTx/>
                <a:latin typeface="+mj-lt"/>
              </a:endParaRPr>
            </a:p>
          </p:txBody>
        </p:sp>
        <p:sp>
          <p:nvSpPr>
            <p:cNvPr id="95" name="Right Brace 94"/>
            <p:cNvSpPr/>
            <p:nvPr/>
          </p:nvSpPr>
          <p:spPr>
            <a:xfrm rot="16200000">
              <a:off x="11058971" y="281151"/>
              <a:ext cx="371308" cy="1525540"/>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latin typeface="+mj-lt"/>
              </a:endParaRPr>
            </a:p>
          </p:txBody>
        </p:sp>
        <p:sp>
          <p:nvSpPr>
            <p:cNvPr id="96" name="Rectangle 95"/>
            <p:cNvSpPr/>
            <p:nvPr/>
          </p:nvSpPr>
          <p:spPr>
            <a:xfrm>
              <a:off x="3937909" y="5489204"/>
              <a:ext cx="1236784" cy="246221"/>
            </a:xfrm>
            <a:prstGeom prst="rect">
              <a:avLst/>
            </a:prstGeom>
          </p:spPr>
          <p:txBody>
            <a:bodyPr wrap="square">
              <a:spAutoFit/>
            </a:bodyPr>
            <a:lstStyle/>
            <a:p>
              <a:pPr marL="0" marR="0" lvl="0" indent="0" defTabSz="951285"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mj-lt"/>
                  <a:cs typeface="Segoe UI Semilight" panose="020B0402040204020203" pitchFamily="34" charset="0"/>
                </a:rPr>
                <a:t>Experimentation</a:t>
              </a:r>
            </a:p>
          </p:txBody>
        </p:sp>
        <p:sp>
          <p:nvSpPr>
            <p:cNvPr id="97" name="Rectangle 96"/>
            <p:cNvSpPr/>
            <p:nvPr/>
          </p:nvSpPr>
          <p:spPr>
            <a:xfrm>
              <a:off x="3965367" y="5678988"/>
              <a:ext cx="1782654" cy="705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A/B testing at scale. Drive changes based on actual</a:t>
              </a:r>
            </a:p>
            <a:p>
              <a:pPr marL="0" marR="0" lvl="0" indent="0"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Customer behavior</a:t>
              </a:r>
            </a:p>
          </p:txBody>
        </p:sp>
        <p:sp>
          <p:nvSpPr>
            <p:cNvPr id="98" name="Down Arrow 97"/>
            <p:cNvSpPr/>
            <p:nvPr/>
          </p:nvSpPr>
          <p:spPr>
            <a:xfrm rot="2914891">
              <a:off x="5601744" y="5185984"/>
              <a:ext cx="346576" cy="491507"/>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ndParaRPr>
            </a:p>
          </p:txBody>
        </p:sp>
        <p:grpSp>
          <p:nvGrpSpPr>
            <p:cNvPr id="99" name="Group 98"/>
            <p:cNvGrpSpPr/>
            <p:nvPr/>
          </p:nvGrpSpPr>
          <p:grpSpPr>
            <a:xfrm>
              <a:off x="10941901" y="5985762"/>
              <a:ext cx="638907" cy="408357"/>
              <a:chOff x="7884058" y="5368509"/>
              <a:chExt cx="324905" cy="207663"/>
            </a:xfrm>
            <a:solidFill>
              <a:schemeClr val="tx1">
                <a:lumMod val="50000"/>
                <a:lumOff val="50000"/>
              </a:schemeClr>
            </a:solidFill>
          </p:grpSpPr>
          <p:sp>
            <p:nvSpPr>
              <p:cNvPr id="100"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101"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102"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103"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104"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285"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grpSp>
        <p:sp>
          <p:nvSpPr>
            <p:cNvPr id="105" name="Rectangle 104"/>
            <p:cNvSpPr/>
            <p:nvPr/>
          </p:nvSpPr>
          <p:spPr>
            <a:xfrm>
              <a:off x="10625337" y="6374722"/>
              <a:ext cx="1238876" cy="27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7771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j-lt"/>
                </a:rPr>
                <a:t>Notebooks</a:t>
              </a:r>
            </a:p>
          </p:txBody>
        </p:sp>
        <p:grpSp>
          <p:nvGrpSpPr>
            <p:cNvPr id="106" name="Group 105"/>
            <p:cNvGrpSpPr/>
            <p:nvPr/>
          </p:nvGrpSpPr>
          <p:grpSpPr>
            <a:xfrm>
              <a:off x="7825863" y="6312595"/>
              <a:ext cx="256560" cy="190182"/>
              <a:chOff x="1372966" y="3878264"/>
              <a:chExt cx="1638301" cy="1214436"/>
            </a:xfrm>
          </p:grpSpPr>
          <p:sp>
            <p:nvSpPr>
              <p:cNvPr id="107" name="Freeform 41"/>
              <p:cNvSpPr>
                <a:spLocks/>
              </p:cNvSpPr>
              <p:nvPr/>
            </p:nvSpPr>
            <p:spPr bwMode="auto">
              <a:xfrm>
                <a:off x="1376364" y="3897312"/>
                <a:ext cx="1606551"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ysClr val="windowText" lastClr="000000"/>
                  </a:solidFill>
                  <a:effectLst/>
                  <a:uLnTx/>
                  <a:uFillTx/>
                  <a:latin typeface="+mj-lt"/>
                </a:endParaRPr>
              </a:p>
            </p:txBody>
          </p:sp>
          <p:sp>
            <p:nvSpPr>
              <p:cNvPr id="108" name="Freeform 42"/>
              <p:cNvSpPr>
                <a:spLocks/>
              </p:cNvSpPr>
              <p:nvPr/>
            </p:nvSpPr>
            <p:spPr bwMode="auto">
              <a:xfrm>
                <a:off x="1376364" y="4618042"/>
                <a:ext cx="246064" cy="330202"/>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109" name="Freeform 43"/>
              <p:cNvSpPr>
                <a:spLocks/>
              </p:cNvSpPr>
              <p:nvPr/>
            </p:nvSpPr>
            <p:spPr bwMode="auto">
              <a:xfrm>
                <a:off x="2203452" y="4698999"/>
                <a:ext cx="254002" cy="346077"/>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110" name="Freeform 44"/>
              <p:cNvSpPr>
                <a:spLocks noEditPoints="1"/>
              </p:cNvSpPr>
              <p:nvPr/>
            </p:nvSpPr>
            <p:spPr bwMode="auto">
              <a:xfrm>
                <a:off x="1372966" y="3878264"/>
                <a:ext cx="1638301" cy="121443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sp>
            <p:nvSpPr>
              <p:cNvPr id="111" name="Freeform 45"/>
              <p:cNvSpPr>
                <a:spLocks/>
              </p:cNvSpPr>
              <p:nvPr/>
            </p:nvSpPr>
            <p:spPr bwMode="auto">
              <a:xfrm>
                <a:off x="1985745" y="4108448"/>
                <a:ext cx="220662" cy="225426"/>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77714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mj-lt"/>
                </a:endParaRPr>
              </a:p>
            </p:txBody>
          </p:sp>
        </p:grpSp>
        <p:pic>
          <p:nvPicPr>
            <p:cNvPr id="112" name="Picture 2" descr="https://zeppelin.incubator.apache.org/assets/themes/zeppelin/img/spark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2652" y="6436151"/>
              <a:ext cx="236723" cy="236723"/>
            </a:xfrm>
            <a:prstGeom prst="rect">
              <a:avLst/>
            </a:prstGeom>
            <a:noFill/>
            <a:ln>
              <a:noFill/>
            </a:ln>
            <a:extLst/>
          </p:spPr>
        </p:pic>
      </p:grpSp>
      <p:sp>
        <p:nvSpPr>
          <p:cNvPr id="116" name="Title 3"/>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solidFill>
                  <a:schemeClr val="tx1"/>
                </a:solidFill>
                <a:effectLst/>
                <a:uLnTx/>
                <a:uFillTx/>
                <a:latin typeface="+mj-lt"/>
                <a:ea typeface="+mn-ea"/>
                <a:cs typeface="Segoe UI" pitchFamily="34" charset="0"/>
              </a:rPr>
              <a:t>Data Migration: for a global retailer</a:t>
            </a:r>
          </a:p>
        </p:txBody>
      </p:sp>
    </p:spTree>
    <p:extLst>
      <p:ext uri="{BB962C8B-B14F-4D97-AF65-F5344CB8AC3E}">
        <p14:creationId xmlns:p14="http://schemas.microsoft.com/office/powerpoint/2010/main" val="7931976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6375"/>
            <a:ext cx="10725150" cy="566738"/>
          </a:xfrm>
        </p:spPr>
        <p:txBody>
          <a:bodyPr>
            <a:normAutofit fontScale="90000"/>
          </a:bodyPr>
          <a:lstStyle/>
          <a:p>
            <a:r>
              <a:rPr lang="en-US" sz="5300" dirty="0">
                <a:solidFill>
                  <a:schemeClr val="tx1"/>
                </a:solidFill>
              </a:rPr>
              <a:t>Event</a:t>
            </a:r>
            <a:r>
              <a:rPr lang="en-US" dirty="0">
                <a:solidFill>
                  <a:schemeClr val="tx1"/>
                </a:solidFill>
              </a:rPr>
              <a:t> / Schedule Driven Flow</a:t>
            </a:r>
          </a:p>
        </p:txBody>
      </p:sp>
      <p:sp>
        <p:nvSpPr>
          <p:cNvPr id="80" name="TextBox 79"/>
          <p:cNvSpPr txBox="1"/>
          <p:nvPr/>
        </p:nvSpPr>
        <p:spPr>
          <a:xfrm>
            <a:off x="187402" y="1153592"/>
            <a:ext cx="12023922" cy="501675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Scenarios</a:t>
            </a:r>
            <a:r>
              <a:rPr kumimoji="0" lang="en-US" sz="2000" b="0" i="0" u="none" strike="noStrike" kern="0" cap="none" spc="0" normalizeH="0" baseline="0" noProof="0" dirty="0">
                <a:ln>
                  <a:noFill/>
                </a:ln>
                <a:solidFill>
                  <a:sysClr val="windowText" lastClr="000000"/>
                </a:solidFill>
                <a:effectLst/>
                <a:uLnTx/>
                <a:uFillTx/>
              </a:rPr>
              <a:t>: </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Execute ingestion only when certain event occurs, e.g. new files arrived, DB activities, etc.</a:t>
            </a:r>
            <a:endParaRPr kumimoji="0" lang="en-US" sz="2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Solution</a:t>
            </a:r>
            <a:r>
              <a:rPr kumimoji="0" lang="en-US" sz="2000" b="0" i="0" u="none" strike="noStrike" kern="0" cap="none" spc="0" normalizeH="0" baseline="0" noProof="0" dirty="0">
                <a:ln>
                  <a:noFill/>
                </a:ln>
                <a:solidFill>
                  <a:sysClr val="windowText" lastClr="000000"/>
                </a:solidFill>
                <a:effectLst/>
                <a:uLnTx/>
                <a:uFillTx/>
              </a:rPr>
              <a:t>: </a:t>
            </a:r>
          </a:p>
          <a:p>
            <a:pPr marL="757735"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rPr>
              <a:t>Custom tools for monitoring events in data sources using Java / .NET SDK</a:t>
            </a:r>
          </a:p>
          <a:p>
            <a:pPr marL="757735"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rPr>
              <a:t>Dynamically create ADF datasets, activities / pipelines, i.e. create the JSON needed for Data Factory and then send it to Data Factory for execution</a:t>
            </a:r>
          </a:p>
          <a:p>
            <a:pPr marL="757735"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rPr>
              <a:t>ADF for scheduling activity and moving data based on schedule</a:t>
            </a:r>
          </a:p>
          <a:p>
            <a:pPr marL="1224106" marR="0" lvl="2"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rPr>
              <a:t>Provide status and management of the pipeline</a:t>
            </a:r>
          </a:p>
          <a:p>
            <a:pPr marL="1224106" marR="0" lvl="2"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rPr>
              <a:t>Supports callback to indicate status</a:t>
            </a:r>
          </a:p>
          <a:p>
            <a:pPr marL="1224106" marR="0" lvl="2"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rPr>
              <a:t>Supports manipulation steps (e.g. run Hive) and resource mgmt. steps for extra data transformation, e.g. file clean up, archive, etc.</a:t>
            </a:r>
          </a:p>
          <a:p>
            <a:pPr marL="1224106" marR="0" lvl="2"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Tools</a:t>
            </a:r>
            <a:r>
              <a:rPr kumimoji="0" lang="en-US" sz="2000" b="0" i="0" u="none" strike="noStrike" kern="0" cap="none" spc="0" normalizeH="0" baseline="0" noProof="0" dirty="0">
                <a:ln>
                  <a:noFill/>
                </a:ln>
                <a:solidFill>
                  <a:sysClr val="windowText" lastClr="000000"/>
                </a:solidFill>
                <a:effectLst/>
                <a:uLnTx/>
                <a:uFillTx/>
              </a:rPr>
              <a:t>: </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Java SDK, .NET SDK, ADF and REST APIs</a:t>
            </a:r>
            <a:endParaRPr kumimoji="0" lang="en-US" sz="2000" b="0" i="0" u="none" strike="noStrike" kern="0" cap="none" spc="0" normalizeH="0" baseline="0" noProof="0" dirty="0">
              <a:ln>
                <a:noFill/>
              </a:ln>
              <a:solidFill>
                <a:sysClr val="windowText" lastClr="000000"/>
              </a:solidFill>
              <a:effectLst/>
              <a:uLnTx/>
              <a:uFillTx/>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842247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4638" y="0"/>
            <a:ext cx="5333999" cy="69925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solidFill>
                <a:effectLst/>
                <a:uLnTx/>
                <a:uFillTx/>
                <a:cs typeface="Segoe UI Light"/>
              </a:rPr>
              <a:t>Leading analytics company </a:t>
            </a:r>
            <a:r>
              <a:rPr kumimoji="0" lang="en-US" sz="2400" b="0" i="0" u="none" strike="noStrike" kern="0" cap="none" spc="0" normalizeH="0" baseline="0" noProof="0" dirty="0">
                <a:ln>
                  <a:noFill/>
                </a:ln>
                <a:solidFill>
                  <a:srgbClr val="00B0F0"/>
                </a:solidFill>
                <a:effectLst/>
                <a:uLnTx/>
                <a:uFillTx/>
                <a:latin typeface="+mj-lt"/>
              </a:rPr>
              <a:t>moving business transaction data to Cloud</a:t>
            </a:r>
            <a:endParaRPr kumimoji="0" lang="en-US" sz="2400" b="1" i="0" u="none" strike="noStrike" kern="0" cap="none" spc="0" normalizeH="0" baseline="0" noProof="0" dirty="0">
              <a:ln>
                <a:noFill/>
              </a:ln>
              <a:solidFill>
                <a:srgbClr val="00B0F0"/>
              </a:solidFill>
              <a:effectLst/>
              <a:uLnTx/>
              <a:uFillTx/>
              <a:latin typeface="+mj-lt"/>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1" i="0" u="none" strike="noStrike" kern="0" cap="none" spc="0" normalizeH="0" baseline="0" noProof="0" dirty="0">
              <a:ln>
                <a:noFill/>
              </a:ln>
              <a:solidFill>
                <a:schemeClr val="tx1"/>
              </a:solidFill>
              <a:effectLst/>
              <a:uLnTx/>
              <a:uFillTx/>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chemeClr val="tx1"/>
                </a:solidFill>
                <a:effectLst/>
                <a:uLnTx/>
                <a:uFillTx/>
                <a:latin typeface="+mj-lt"/>
                <a:cs typeface="Segoe UI Light"/>
              </a:rPr>
              <a:t>Ingestion Requirement</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schemeClr val="tx1"/>
                </a:solidFill>
                <a:effectLst/>
                <a:uLnTx/>
                <a:uFillTx/>
                <a:latin typeface="+mj-lt"/>
              </a:rPr>
              <a:t>They will be ingesting about 1 TB a week from files that are mainly </a:t>
            </a:r>
            <a:r>
              <a:rPr kumimoji="0" lang="en-US" sz="2200" b="0" i="0" u="none" strike="noStrike" kern="0" cap="none" spc="0" normalizeH="0" baseline="0" noProof="0" dirty="0" err="1">
                <a:ln>
                  <a:noFill/>
                </a:ln>
                <a:solidFill>
                  <a:schemeClr val="tx1"/>
                </a:solidFill>
                <a:effectLst/>
                <a:uLnTx/>
                <a:uFillTx/>
                <a:latin typeface="+mj-lt"/>
              </a:rPr>
              <a:t>FTP’d</a:t>
            </a:r>
            <a:r>
              <a:rPr kumimoji="0" lang="en-US" sz="2200" b="0" i="0" u="none" strike="noStrike" kern="0" cap="none" spc="0" normalizeH="0" baseline="0" noProof="0" dirty="0">
                <a:ln>
                  <a:noFill/>
                </a:ln>
                <a:solidFill>
                  <a:schemeClr val="tx1"/>
                </a:solidFill>
                <a:effectLst/>
                <a:uLnTx/>
                <a:uFillTx/>
                <a:latin typeface="+mj-lt"/>
              </a:rPr>
              <a:t> to on-</a:t>
            </a:r>
            <a:r>
              <a:rPr kumimoji="0" lang="en-US" sz="2200" b="0" i="0" u="none" strike="noStrike" kern="0" cap="none" spc="0" normalizeH="0" baseline="0" noProof="0" dirty="0" err="1">
                <a:ln>
                  <a:noFill/>
                </a:ln>
                <a:solidFill>
                  <a:schemeClr val="tx1"/>
                </a:solidFill>
                <a:effectLst/>
                <a:uLnTx/>
                <a:uFillTx/>
                <a:latin typeface="+mj-lt"/>
              </a:rPr>
              <a:t>prem</a:t>
            </a:r>
            <a:endParaRPr kumimoji="0" lang="en-US" sz="2200" b="0" i="0" u="none" strike="noStrike" kern="0" cap="none" spc="0" normalizeH="0" baseline="0" noProof="0" dirty="0">
              <a:ln>
                <a:noFill/>
              </a:ln>
              <a:solidFill>
                <a:schemeClr val="tx1"/>
              </a:solidFill>
              <a:effectLst/>
              <a:uLnTx/>
              <a:uFillTx/>
              <a:latin typeface="+mj-lt"/>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schemeClr val="tx1"/>
                </a:solidFill>
                <a:effectLst/>
                <a:uLnTx/>
                <a:uFillTx/>
                <a:latin typeface="+mj-lt"/>
              </a:rPr>
              <a:t>Files can be 200G in size</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schemeClr val="tx1"/>
                </a:solidFill>
                <a:effectLst/>
                <a:uLnTx/>
                <a:uFillTx/>
                <a:latin typeface="+mj-lt"/>
              </a:rPr>
              <a:t>Different ingestion at different times: Monday for blob, Tuesday for </a:t>
            </a:r>
            <a:r>
              <a:rPr kumimoji="0" lang="en-US" sz="2200" b="0" i="0" u="none" strike="noStrike" kern="0" cap="none" spc="0" normalizeH="0" baseline="0" noProof="0" dirty="0" err="1">
                <a:ln>
                  <a:noFill/>
                </a:ln>
                <a:solidFill>
                  <a:schemeClr val="tx1"/>
                </a:solidFill>
                <a:effectLst/>
                <a:uLnTx/>
                <a:uFillTx/>
                <a:latin typeface="+mj-lt"/>
              </a:rPr>
              <a:t>db</a:t>
            </a:r>
            <a:r>
              <a:rPr kumimoji="0" lang="en-US" sz="2200" b="0" i="0" u="none" strike="noStrike" kern="0" cap="none" spc="0" normalizeH="0" baseline="0" noProof="0" dirty="0">
                <a:ln>
                  <a:noFill/>
                </a:ln>
                <a:solidFill>
                  <a:schemeClr val="tx1"/>
                </a:solidFill>
                <a:effectLst/>
                <a:uLnTx/>
                <a:uFillTx/>
                <a:latin typeface="+mj-lt"/>
              </a:rPr>
              <a:t>, etc.</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schemeClr val="tx1"/>
                </a:solidFill>
                <a:effectLst/>
                <a:uLnTx/>
                <a:uFillTx/>
                <a:latin typeface="+mj-lt"/>
              </a:rPr>
              <a:t>Callback external URL to indicate ingestion complete</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schemeClr val="tx1"/>
                </a:solidFill>
                <a:effectLst/>
                <a:uLnTx/>
                <a:uFillTx/>
                <a:latin typeface="+mj-lt"/>
              </a:rPr>
              <a:t>Reading ODBC data source in parallel because the preconfigured on-</a:t>
            </a:r>
            <a:r>
              <a:rPr kumimoji="0" lang="en-US" sz="2200" b="0" i="0" u="none" strike="noStrike" kern="0" cap="none" spc="0" normalizeH="0" baseline="0" noProof="0" dirty="0" err="1">
                <a:ln>
                  <a:noFill/>
                </a:ln>
                <a:solidFill>
                  <a:schemeClr val="tx1"/>
                </a:solidFill>
                <a:effectLst/>
                <a:uLnTx/>
                <a:uFillTx/>
                <a:latin typeface="+mj-lt"/>
              </a:rPr>
              <a:t>prem</a:t>
            </a:r>
            <a:r>
              <a:rPr kumimoji="0" lang="en-US" sz="2200" b="0" i="0" u="none" strike="noStrike" kern="0" cap="none" spc="0" normalizeH="0" baseline="0" noProof="0" dirty="0">
                <a:ln>
                  <a:noFill/>
                </a:ln>
                <a:solidFill>
                  <a:schemeClr val="tx1"/>
                </a:solidFill>
                <a:effectLst/>
                <a:uLnTx/>
                <a:uFillTx/>
                <a:latin typeface="+mj-lt"/>
              </a:rPr>
              <a:t> throttle limit</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dirty="0">
              <a:ln>
                <a:noFill/>
              </a:ln>
              <a:solidFill>
                <a:schemeClr val="tx1"/>
              </a:solidFill>
              <a:effectLst/>
              <a:uLnTx/>
              <a:uFillTx/>
              <a:latin typeface="+mj-lt"/>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chemeClr val="tx1"/>
                </a:solidFill>
                <a:effectLst/>
                <a:uLnTx/>
                <a:uFillTx/>
                <a:latin typeface="+mj-lt"/>
                <a:cs typeface="Segoe UI Light"/>
              </a:rPr>
              <a:t>Solution</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schemeClr val="tx1"/>
                </a:solidFill>
                <a:effectLst/>
                <a:uLnTx/>
                <a:uFillTx/>
                <a:latin typeface="+mj-lt"/>
              </a:rPr>
              <a:t>ADF</a:t>
            </a:r>
          </a:p>
          <a:p>
            <a:pPr marL="757807"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schemeClr val="tx1"/>
                </a:solidFill>
                <a:effectLst/>
                <a:uLnTx/>
                <a:uFillTx/>
                <a:latin typeface="+mj-lt"/>
              </a:rPr>
              <a:t>Create ADF activities, each has its own frequency of execution</a:t>
            </a:r>
          </a:p>
          <a:p>
            <a:pPr marL="757807"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schemeClr val="tx1"/>
                </a:solidFill>
                <a:effectLst/>
                <a:uLnTx/>
                <a:uFillTx/>
                <a:latin typeface="+mj-lt"/>
              </a:rPr>
              <a:t>A </a:t>
            </a:r>
            <a:r>
              <a:rPr kumimoji="0" lang="en-US" sz="2200" b="0" i="0" u="none" strike="noStrike" kern="0" cap="none" spc="0" normalizeH="0" baseline="0" noProof="0" dirty="0" err="1">
                <a:ln>
                  <a:noFill/>
                </a:ln>
                <a:solidFill>
                  <a:schemeClr val="tx1"/>
                </a:solidFill>
                <a:effectLst/>
                <a:uLnTx/>
                <a:uFillTx/>
                <a:latin typeface="+mj-lt"/>
              </a:rPr>
              <a:t>.Net</a:t>
            </a:r>
            <a:r>
              <a:rPr kumimoji="0" lang="en-US" sz="2200" b="0" i="0" u="none" strike="noStrike" kern="0" cap="none" spc="0" normalizeH="0" baseline="0" noProof="0" dirty="0">
                <a:ln>
                  <a:noFill/>
                </a:ln>
                <a:solidFill>
                  <a:schemeClr val="tx1"/>
                </a:solidFill>
                <a:effectLst/>
                <a:uLnTx/>
                <a:uFillTx/>
                <a:latin typeface="+mj-lt"/>
              </a:rPr>
              <a:t> activity from with a URL would be called to indicate progress of ingestion</a:t>
            </a:r>
          </a:p>
          <a:p>
            <a:pPr marL="757807"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schemeClr val="tx1"/>
                </a:solidFill>
                <a:effectLst/>
                <a:uLnTx/>
                <a:uFillTx/>
                <a:latin typeface="+mj-lt"/>
              </a:rPr>
              <a:t>read a single source with 10 threads</a:t>
            </a:r>
          </a:p>
          <a:p>
            <a:pPr marL="757807"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0" cap="none" spc="0" normalizeH="0" baseline="0" noProof="0" dirty="0">
                <a:ln>
                  <a:noFill/>
                </a:ln>
                <a:solidFill>
                  <a:sysClr val="windowText" lastClr="000000"/>
                </a:solidFill>
                <a:effectLst/>
                <a:uLnTx/>
                <a:uFillTx/>
                <a:latin typeface="+mj-lt"/>
              </a:rPr>
              <a:t>create the JSON needed for Data Factory and then send it to Data Factory for execution.</a:t>
            </a:r>
            <a:endParaRPr kumimoji="0" lang="en-US" sz="2200" b="0" i="0" u="none" strike="noStrike" kern="0" cap="none" spc="0" normalizeH="0" baseline="0" noProof="0" dirty="0">
              <a:ln>
                <a:noFill/>
              </a:ln>
              <a:solidFill>
                <a:schemeClr val="tx1"/>
              </a:solidFill>
              <a:effectLst/>
              <a:uLnTx/>
              <a:uFillTx/>
              <a:latin typeface="+mj-lt"/>
              <a:cs typeface="Segoe UI Light"/>
            </a:endParaRPr>
          </a:p>
          <a:p>
            <a:pPr marL="932597" marR="0" lvl="2"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chemeClr val="tx1"/>
              </a:solidFill>
              <a:effectLst/>
              <a:uLnTx/>
              <a:uFillTx/>
            </a:endParaRPr>
          </a:p>
        </p:txBody>
      </p:sp>
      <p:pic>
        <p:nvPicPr>
          <p:cNvPr id="6146" name="Picture 2" descr="Image result for analytics company"/>
          <p:cNvPicPr>
            <a:picLocks noChangeAspect="1" noChangeArrowheads="1"/>
          </p:cNvPicPr>
          <p:nvPr/>
        </p:nvPicPr>
        <p:blipFill rotWithShape="1">
          <a:blip r:embed="rId3">
            <a:extLst>
              <a:ext uri="{28A0092B-C50C-407E-A947-70E740481C1C}">
                <a14:useLocalDpi xmlns:a14="http://schemas.microsoft.com/office/drawing/2010/main" val="0"/>
              </a:ext>
            </a:extLst>
          </a:blip>
          <a:srcRect r="11476"/>
          <a:stretch/>
        </p:blipFill>
        <p:spPr bwMode="auto">
          <a:xfrm>
            <a:off x="6249987" y="0"/>
            <a:ext cx="6216650" cy="702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6314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83058" y="1032023"/>
            <a:ext cx="2437781"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ON PREMISES</a:t>
            </a:r>
          </a:p>
        </p:txBody>
      </p:sp>
      <p:sp>
        <p:nvSpPr>
          <p:cNvPr id="26" name="Rectangle 25"/>
          <p:cNvSpPr/>
          <p:nvPr/>
        </p:nvSpPr>
        <p:spPr>
          <a:xfrm>
            <a:off x="3811112" y="1032023"/>
            <a:ext cx="5763092"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CLOUD</a:t>
            </a:r>
          </a:p>
        </p:txBody>
      </p:sp>
      <p:grpSp>
        <p:nvGrpSpPr>
          <p:cNvPr id="49" name="Group 48"/>
          <p:cNvGrpSpPr/>
          <p:nvPr/>
        </p:nvGrpSpPr>
        <p:grpSpPr>
          <a:xfrm>
            <a:off x="5368879" y="4165937"/>
            <a:ext cx="1887483" cy="1358378"/>
            <a:chOff x="2148168" y="3425172"/>
            <a:chExt cx="2573338" cy="2016125"/>
          </a:xfrm>
        </p:grpSpPr>
        <p:sp>
          <p:nvSpPr>
            <p:cNvPr id="5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grpSp>
      <p:sp>
        <p:nvSpPr>
          <p:cNvPr id="80" name="Rectangle 79"/>
          <p:cNvSpPr/>
          <p:nvPr/>
        </p:nvSpPr>
        <p:spPr>
          <a:xfrm>
            <a:off x="1631179" y="5063635"/>
            <a:ext cx="1417810" cy="418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Azure DW</a:t>
            </a:r>
          </a:p>
        </p:txBody>
      </p:sp>
      <p:sp>
        <p:nvSpPr>
          <p:cNvPr id="84" name="Down Arrow 83"/>
          <p:cNvSpPr/>
          <p:nvPr/>
        </p:nvSpPr>
        <p:spPr>
          <a:xfrm rot="16200000">
            <a:off x="669638" y="4404966"/>
            <a:ext cx="346576" cy="823467"/>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87" name="Rectangle 86"/>
          <p:cNvSpPr/>
          <p:nvPr/>
        </p:nvSpPr>
        <p:spPr>
          <a:xfrm>
            <a:off x="9190037" y="1032023"/>
            <a:ext cx="2392830"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CONSUMPTION</a:t>
            </a:r>
          </a:p>
        </p:txBody>
      </p:sp>
      <p:sp>
        <p:nvSpPr>
          <p:cNvPr id="98" name="Freeform 5"/>
          <p:cNvSpPr>
            <a:spLocks noEditPoints="1"/>
          </p:cNvSpPr>
          <p:nvPr/>
        </p:nvSpPr>
        <p:spPr bwMode="auto">
          <a:xfrm>
            <a:off x="10093432" y="3280432"/>
            <a:ext cx="671928" cy="592592"/>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9" name="Rectangle 98"/>
          <p:cNvSpPr/>
          <p:nvPr/>
        </p:nvSpPr>
        <p:spPr>
          <a:xfrm>
            <a:off x="9819864" y="3895639"/>
            <a:ext cx="1189456" cy="37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Web Portals</a:t>
            </a:r>
          </a:p>
        </p:txBody>
      </p:sp>
      <p:sp>
        <p:nvSpPr>
          <p:cNvPr id="102" name="Rectangle 101"/>
          <p:cNvSpPr/>
          <p:nvPr/>
        </p:nvSpPr>
        <p:spPr>
          <a:xfrm>
            <a:off x="9847116" y="5248153"/>
            <a:ext cx="1238876" cy="270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Power BI</a:t>
            </a:r>
          </a:p>
        </p:txBody>
      </p:sp>
      <p:grpSp>
        <p:nvGrpSpPr>
          <p:cNvPr id="103" name="Group 102"/>
          <p:cNvGrpSpPr/>
          <p:nvPr/>
        </p:nvGrpSpPr>
        <p:grpSpPr>
          <a:xfrm>
            <a:off x="10109942" y="4740035"/>
            <a:ext cx="638908" cy="40835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grpSp>
      <p:sp>
        <p:nvSpPr>
          <p:cNvPr id="109" name="Right Brace 108"/>
          <p:cNvSpPr/>
          <p:nvPr/>
        </p:nvSpPr>
        <p:spPr>
          <a:xfrm rot="16200000">
            <a:off x="6048392" y="-983398"/>
            <a:ext cx="371309" cy="5607181"/>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0" name="Right Brace 109"/>
          <p:cNvSpPr/>
          <p:nvPr/>
        </p:nvSpPr>
        <p:spPr>
          <a:xfrm rot="16200000">
            <a:off x="1405663" y="643450"/>
            <a:ext cx="371309" cy="2440714"/>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11" name="Right Brace 110"/>
          <p:cNvSpPr/>
          <p:nvPr/>
        </p:nvSpPr>
        <p:spPr>
          <a:xfrm rot="16200000">
            <a:off x="10294147" y="1030532"/>
            <a:ext cx="371309" cy="1525540"/>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88" name="Right Arrow 17"/>
          <p:cNvSpPr/>
          <p:nvPr/>
        </p:nvSpPr>
        <p:spPr>
          <a:xfrm>
            <a:off x="9285603" y="3426474"/>
            <a:ext cx="464582" cy="441098"/>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97" name="Right Arrow 17"/>
          <p:cNvSpPr/>
          <p:nvPr/>
        </p:nvSpPr>
        <p:spPr>
          <a:xfrm>
            <a:off x="9285603" y="4877615"/>
            <a:ext cx="464582" cy="441098"/>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pic>
        <p:nvPicPr>
          <p:cNvPr id="3"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827889">
            <a:off x="3533418" y="3089984"/>
            <a:ext cx="476250" cy="476250"/>
          </a:xfrm>
          <a:prstGeom prst="rect">
            <a:avLst/>
          </a:prstGeom>
        </p:spPr>
      </p:pic>
      <p:pic>
        <p:nvPicPr>
          <p:cNvPr id="123" name="Graphic 12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7381" y="4419906"/>
            <a:ext cx="476250" cy="476250"/>
          </a:xfrm>
          <a:prstGeom prst="rect">
            <a:avLst/>
          </a:prstGeom>
        </p:spPr>
      </p:pic>
      <p:sp>
        <p:nvSpPr>
          <p:cNvPr id="126" name="Right Arrow 67"/>
          <p:cNvSpPr/>
          <p:nvPr/>
        </p:nvSpPr>
        <p:spPr>
          <a:xfrm rot="5400000">
            <a:off x="6033639" y="3613042"/>
            <a:ext cx="785524" cy="31646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grpSp>
        <p:nvGrpSpPr>
          <p:cNvPr id="127" name="Group 126"/>
          <p:cNvGrpSpPr/>
          <p:nvPr/>
        </p:nvGrpSpPr>
        <p:grpSpPr>
          <a:xfrm>
            <a:off x="5227637" y="2201862"/>
            <a:ext cx="981279" cy="866640"/>
            <a:chOff x="2148168" y="645460"/>
            <a:chExt cx="2587625" cy="2576512"/>
          </a:xfrm>
        </p:grpSpPr>
        <p:sp>
          <p:nvSpPr>
            <p:cNvPr id="128"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9"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0"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1"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2"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3"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4"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136" name="Right Arrow 67"/>
          <p:cNvSpPr/>
          <p:nvPr/>
        </p:nvSpPr>
        <p:spPr>
          <a:xfrm rot="16200000">
            <a:off x="5718669" y="3454986"/>
            <a:ext cx="785524" cy="31646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4" name="Title 3"/>
          <p:cNvSpPr>
            <a:spLocks noGrp="1"/>
          </p:cNvSpPr>
          <p:nvPr>
            <p:ph type="title" idx="4294967295"/>
          </p:nvPr>
        </p:nvSpPr>
        <p:spPr>
          <a:xfrm>
            <a:off x="547688" y="295275"/>
            <a:ext cx="11888787" cy="917575"/>
          </a:xfrm>
        </p:spPr>
        <p:txBody>
          <a:bodyPr/>
          <a:lstStyle/>
          <a:p>
            <a:r>
              <a:rPr lang="en-US" dirty="0">
                <a:solidFill>
                  <a:schemeClr val="tx1"/>
                </a:solidFill>
              </a:rPr>
              <a:t>Event Driven: for a leading analytics company</a:t>
            </a:r>
          </a:p>
        </p:txBody>
      </p:sp>
      <p:sp>
        <p:nvSpPr>
          <p:cNvPr id="69" name="Rectangle 68"/>
          <p:cNvSpPr/>
          <p:nvPr/>
        </p:nvSpPr>
        <p:spPr>
          <a:xfrm>
            <a:off x="116626" y="6167581"/>
            <a:ext cx="1417810" cy="418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Azure Data Factory</a:t>
            </a:r>
          </a:p>
        </p:txBody>
      </p:sp>
      <p:grpSp>
        <p:nvGrpSpPr>
          <p:cNvPr id="81" name="Group 80"/>
          <p:cNvGrpSpPr/>
          <p:nvPr/>
        </p:nvGrpSpPr>
        <p:grpSpPr>
          <a:xfrm>
            <a:off x="2023404" y="4377835"/>
            <a:ext cx="558472" cy="683998"/>
            <a:chOff x="-3084513" y="3390510"/>
            <a:chExt cx="2716213" cy="3363913"/>
          </a:xfrm>
          <a:solidFill>
            <a:schemeClr val="tx1">
              <a:lumMod val="75000"/>
              <a:lumOff val="25000"/>
            </a:schemeClr>
          </a:solidFill>
        </p:grpSpPr>
        <p:sp>
          <p:nvSpPr>
            <p:cNvPr id="8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sp>
          <p:nvSpPr>
            <p:cNvPr id="8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117" tIns="47558" rIns="95117" bIns="47558" numCol="1" anchor="t" anchorCtr="0" compatLnSpc="1">
              <a:prstTxWarp prst="textNoShape">
                <a:avLst/>
              </a:prstTxWarp>
            </a:bodyPr>
            <a:lstStyle/>
            <a:p>
              <a:pPr marL="0" marR="0" lvl="0" indent="0" defTabSz="951304"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ndParaRPr>
            </a:p>
          </p:txBody>
        </p:sp>
      </p:grpSp>
      <p:sp>
        <p:nvSpPr>
          <p:cNvPr id="70" name="Rectangle 69"/>
          <p:cNvSpPr/>
          <p:nvPr/>
        </p:nvSpPr>
        <p:spPr>
          <a:xfrm>
            <a:off x="377450" y="4295489"/>
            <a:ext cx="2436446" cy="108164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79" name="Rectangle 78"/>
          <p:cNvSpPr/>
          <p:nvPr/>
        </p:nvSpPr>
        <p:spPr>
          <a:xfrm>
            <a:off x="377451" y="2164115"/>
            <a:ext cx="2436446" cy="206171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pic>
        <p:nvPicPr>
          <p:cNvPr id="85" name="Picture 8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876" y="2310392"/>
            <a:ext cx="405598" cy="405598"/>
          </a:xfrm>
          <a:prstGeom prst="rect">
            <a:avLst/>
          </a:prstGeom>
        </p:spPr>
      </p:pic>
      <p:sp>
        <p:nvSpPr>
          <p:cNvPr id="89" name="TextBox 88"/>
          <p:cNvSpPr txBox="1"/>
          <p:nvPr/>
        </p:nvSpPr>
        <p:spPr>
          <a:xfrm>
            <a:off x="388013" y="2730005"/>
            <a:ext cx="1127322" cy="28071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rPr>
              <a:t>FTP (file share)</a:t>
            </a:r>
          </a:p>
        </p:txBody>
      </p:sp>
      <p:pic>
        <p:nvPicPr>
          <p:cNvPr id="91" name="Picture 9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338" y="4523969"/>
            <a:ext cx="430706" cy="430706"/>
          </a:xfrm>
          <a:prstGeom prst="rect">
            <a:avLst/>
          </a:prstGeom>
        </p:spPr>
      </p:pic>
      <p:sp>
        <p:nvSpPr>
          <p:cNvPr id="92" name="TextBox 91"/>
          <p:cNvSpPr txBox="1"/>
          <p:nvPr/>
        </p:nvSpPr>
        <p:spPr>
          <a:xfrm>
            <a:off x="503029" y="5007970"/>
            <a:ext cx="1127322" cy="28630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rPr>
              <a:t>Google Docs</a:t>
            </a:r>
          </a:p>
        </p:txBody>
      </p:sp>
      <p:sp>
        <p:nvSpPr>
          <p:cNvPr id="94" name="TextBox 93"/>
          <p:cNvSpPr txBox="1"/>
          <p:nvPr/>
        </p:nvSpPr>
        <p:spPr>
          <a:xfrm>
            <a:off x="370960" y="4298671"/>
            <a:ext cx="2426057" cy="28071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ysClr val="windowText" lastClr="000000"/>
                </a:solidFill>
                <a:effectLst/>
                <a:uLnTx/>
                <a:uFillTx/>
              </a:rPr>
              <a:t>Other  data</a:t>
            </a:r>
          </a:p>
        </p:txBody>
      </p:sp>
      <p:sp>
        <p:nvSpPr>
          <p:cNvPr id="95" name="Rectangle 94"/>
          <p:cNvSpPr/>
          <p:nvPr/>
        </p:nvSpPr>
        <p:spPr>
          <a:xfrm>
            <a:off x="360571" y="5486655"/>
            <a:ext cx="2436446" cy="134512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96" name="TextBox 95"/>
          <p:cNvSpPr txBox="1"/>
          <p:nvPr/>
        </p:nvSpPr>
        <p:spPr>
          <a:xfrm>
            <a:off x="629614" y="6240208"/>
            <a:ext cx="736287" cy="28630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rPr>
              <a:t>Blob</a:t>
            </a:r>
          </a:p>
        </p:txBody>
      </p:sp>
      <p:sp>
        <p:nvSpPr>
          <p:cNvPr id="100" name="TextBox 99"/>
          <p:cNvSpPr txBox="1"/>
          <p:nvPr/>
        </p:nvSpPr>
        <p:spPr>
          <a:xfrm>
            <a:off x="370960" y="5474234"/>
            <a:ext cx="2426057" cy="28071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ysClr val="windowText" lastClr="000000"/>
                </a:solidFill>
                <a:effectLst/>
                <a:uLnTx/>
                <a:uFillTx/>
              </a:rPr>
              <a:t>Partners (Cloud to Cloud)</a:t>
            </a:r>
          </a:p>
        </p:txBody>
      </p:sp>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7529" y="5820806"/>
            <a:ext cx="360458" cy="360458"/>
          </a:xfrm>
          <a:prstGeom prst="rect">
            <a:avLst/>
          </a:prstGeom>
        </p:spPr>
      </p:pic>
      <p:sp>
        <p:nvSpPr>
          <p:cNvPr id="112" name="TextBox 111"/>
          <p:cNvSpPr txBox="1"/>
          <p:nvPr/>
        </p:nvSpPr>
        <p:spPr>
          <a:xfrm>
            <a:off x="1483850" y="6258956"/>
            <a:ext cx="886754" cy="28630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rPr>
              <a:t>Data Lake</a:t>
            </a:r>
          </a:p>
        </p:txBody>
      </p:sp>
      <p:sp>
        <p:nvSpPr>
          <p:cNvPr id="113" name="TextBox 112"/>
          <p:cNvSpPr txBox="1"/>
          <p:nvPr/>
        </p:nvSpPr>
        <p:spPr>
          <a:xfrm>
            <a:off x="370958" y="6556934"/>
            <a:ext cx="2426058" cy="2807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rPr>
              <a:t>* Partner grant access to data</a:t>
            </a:r>
          </a:p>
        </p:txBody>
      </p:sp>
      <p:pic>
        <p:nvPicPr>
          <p:cNvPr id="114" name="Picture 113"/>
          <p:cNvPicPr>
            <a:picLocks noChangeAspect="1"/>
          </p:cNvPicPr>
          <p:nvPr/>
        </p:nvPicPr>
        <p:blipFill>
          <a:blip r:embed="rId8"/>
          <a:stretch>
            <a:fillRect/>
          </a:stretch>
        </p:blipFill>
        <p:spPr>
          <a:xfrm>
            <a:off x="1721251" y="5801233"/>
            <a:ext cx="361962" cy="438975"/>
          </a:xfrm>
          <a:prstGeom prst="rect">
            <a:avLst/>
          </a:prstGeom>
        </p:spPr>
      </p:pic>
      <p:sp>
        <p:nvSpPr>
          <p:cNvPr id="115" name="Rectangle 114"/>
          <p:cNvSpPr/>
          <p:nvPr/>
        </p:nvSpPr>
        <p:spPr>
          <a:xfrm>
            <a:off x="1586644" y="2636168"/>
            <a:ext cx="932162" cy="70827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rPr>
              <a:t>Watcher &amp; Rules Engine</a:t>
            </a:r>
            <a:endParaRPr kumimoji="0" lang="en-US" sz="1224" b="0" i="1" u="none" strike="noStrike" kern="0" cap="none" spc="0" normalizeH="0" baseline="0" noProof="0" dirty="0">
              <a:ln>
                <a:noFill/>
              </a:ln>
              <a:solidFill>
                <a:sysClr val="windowText" lastClr="000000"/>
              </a:solidFill>
              <a:effectLst/>
              <a:uLnTx/>
              <a:uFillTx/>
            </a:endParaRPr>
          </a:p>
        </p:txBody>
      </p:sp>
      <p:sp>
        <p:nvSpPr>
          <p:cNvPr id="27" name="Rectangle 26"/>
          <p:cNvSpPr/>
          <p:nvPr/>
        </p:nvSpPr>
        <p:spPr>
          <a:xfrm>
            <a:off x="303567" y="3758049"/>
            <a:ext cx="1417810" cy="384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Relational DB</a:t>
            </a:r>
          </a:p>
        </p:txBody>
      </p:sp>
      <p:sp>
        <p:nvSpPr>
          <p:cNvPr id="35" name="Freeform 34"/>
          <p:cNvSpPr>
            <a:spLocks noChangeAspect="1"/>
          </p:cNvSpPr>
          <p:nvPr/>
        </p:nvSpPr>
        <p:spPr bwMode="black">
          <a:xfrm>
            <a:off x="790873" y="3324029"/>
            <a:ext cx="368194" cy="37146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endParaRPr>
          </a:p>
        </p:txBody>
      </p:sp>
      <p:grpSp>
        <p:nvGrpSpPr>
          <p:cNvPr id="116" name="Group 115"/>
          <p:cNvGrpSpPr/>
          <p:nvPr/>
        </p:nvGrpSpPr>
        <p:grpSpPr>
          <a:xfrm>
            <a:off x="1950214" y="4559386"/>
            <a:ext cx="517108" cy="581317"/>
            <a:chOff x="6932678" y="1945804"/>
            <a:chExt cx="517108" cy="581317"/>
          </a:xfrm>
        </p:grpSpPr>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2678" y="1945804"/>
              <a:ext cx="367868" cy="367868"/>
            </a:xfrm>
            <a:prstGeom prst="rect">
              <a:avLst/>
            </a:prstGeom>
          </p:spPr>
        </p:pic>
        <p:pic>
          <p:nvPicPr>
            <p:cNvPr id="118" name="Picture 6" descr="http://logodatabases.com/wp-content/uploads/2012/03/java-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50709" y="2056502"/>
              <a:ext cx="199077" cy="470619"/>
            </a:xfrm>
            <a:prstGeom prst="rect">
              <a:avLst/>
            </a:prstGeom>
            <a:noFill/>
            <a:extLst>
              <a:ext uri="{909E8E84-426E-40DD-AFC4-6F175D3DCCD1}">
                <a14:hiddenFill xmlns:a14="http://schemas.microsoft.com/office/drawing/2010/main">
                  <a:solidFill>
                    <a:srgbClr val="FFFFFF"/>
                  </a:solidFill>
                </a14:hiddenFill>
              </a:ext>
            </a:extLst>
          </p:spPr>
        </p:pic>
      </p:grpSp>
      <p:sp>
        <p:nvSpPr>
          <p:cNvPr id="120" name="Right Arrow 67"/>
          <p:cNvSpPr/>
          <p:nvPr/>
        </p:nvSpPr>
        <p:spPr>
          <a:xfrm>
            <a:off x="3324322" y="4896156"/>
            <a:ext cx="1032867" cy="277506"/>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121" name="Right Arrow 67"/>
          <p:cNvSpPr/>
          <p:nvPr/>
        </p:nvSpPr>
        <p:spPr>
          <a:xfrm rot="994764">
            <a:off x="3266326" y="3629041"/>
            <a:ext cx="1072088" cy="287801"/>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sp>
        <p:nvSpPr>
          <p:cNvPr id="122" name="Right Arrow 67"/>
          <p:cNvSpPr/>
          <p:nvPr/>
        </p:nvSpPr>
        <p:spPr>
          <a:xfrm rot="20280014">
            <a:off x="3415720" y="6066868"/>
            <a:ext cx="1034458" cy="29539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chemeClr val="tx1"/>
              </a:solidFill>
              <a:effectLst/>
              <a:uLnTx/>
              <a:uFillTx/>
            </a:endParaRPr>
          </a:p>
        </p:txBody>
      </p:sp>
      <p:pic>
        <p:nvPicPr>
          <p:cNvPr id="137" name="Graphic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002663">
            <a:off x="3349541" y="5656885"/>
            <a:ext cx="476250" cy="476250"/>
          </a:xfrm>
          <a:prstGeom prst="rect">
            <a:avLst/>
          </a:prstGeom>
        </p:spPr>
      </p:pic>
      <p:sp>
        <p:nvSpPr>
          <p:cNvPr id="139" name="TextBox 138"/>
          <p:cNvSpPr txBox="1"/>
          <p:nvPr/>
        </p:nvSpPr>
        <p:spPr>
          <a:xfrm>
            <a:off x="6208916" y="2222629"/>
            <a:ext cx="2481699" cy="84587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rPr>
              <a:t>1 – Physical validation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rPr>
              <a:t>2 – Pre conversion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rPr>
              <a:t>3 – Refine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ysClr val="windowText" lastClr="000000"/>
                </a:solidFill>
                <a:effectLst/>
                <a:uLnTx/>
                <a:uFillTx/>
              </a:rPr>
              <a:t>4 – HDI jobs</a:t>
            </a:r>
            <a:endParaRPr kumimoji="0" lang="en-US" sz="1071"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526745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6375"/>
            <a:ext cx="10725150" cy="566738"/>
          </a:xfrm>
        </p:spPr>
        <p:txBody>
          <a:bodyPr>
            <a:noAutofit/>
          </a:bodyPr>
          <a:lstStyle/>
          <a:p>
            <a:r>
              <a:rPr lang="en-US" dirty="0" err="1">
                <a:solidFill>
                  <a:schemeClr val="tx1"/>
                </a:solidFill>
              </a:rPr>
              <a:t>IoT</a:t>
            </a:r>
            <a:r>
              <a:rPr lang="en-US" dirty="0">
                <a:solidFill>
                  <a:schemeClr val="tx1"/>
                </a:solidFill>
              </a:rPr>
              <a:t> / Streaming</a:t>
            </a:r>
          </a:p>
        </p:txBody>
      </p:sp>
      <p:sp>
        <p:nvSpPr>
          <p:cNvPr id="80" name="TextBox 79"/>
          <p:cNvSpPr txBox="1"/>
          <p:nvPr/>
        </p:nvSpPr>
        <p:spPr>
          <a:xfrm>
            <a:off x="187402" y="1153592"/>
            <a:ext cx="12023922" cy="467820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Scenarios</a:t>
            </a:r>
            <a:r>
              <a:rPr kumimoji="0" lang="en-US" sz="2000" b="0" i="0" u="none" strike="noStrike" kern="0" cap="none" spc="0" normalizeH="0" baseline="0" noProof="0" dirty="0">
                <a:ln>
                  <a:noFill/>
                </a:ln>
                <a:solidFill>
                  <a:sysClr val="windowText" lastClr="000000"/>
                </a:solidFill>
                <a:effectLst/>
                <a:uLnTx/>
                <a:uFillTx/>
              </a:rPr>
              <a:t>: </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Large amount of device data</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High throughput</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Mini batch - </a:t>
            </a:r>
            <a:r>
              <a:rPr kumimoji="0" lang="en-US" sz="2000" b="0" i="0" u="none" strike="noStrike" kern="0" cap="none" spc="0" normalizeH="0" baseline="0" noProof="0" dirty="0">
                <a:ln>
                  <a:noFill/>
                </a:ln>
                <a:solidFill>
                  <a:sysClr val="windowText" lastClr="000000"/>
                </a:solidFill>
                <a:effectLst/>
                <a:uLnTx/>
                <a:uFillTx/>
              </a:rPr>
              <a:t>usually capture and process the data on an event-by-event basis in real-time, and then write the events in batches</a:t>
            </a:r>
            <a:endPar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ysClr val="windowText" lastClr="000000"/>
                </a:solidFill>
                <a:effectLst/>
                <a:uLnTx/>
                <a:uFillTx/>
              </a:rPr>
              <a:t>Map incoming event data into specific partitions for the purposes of data organization</a:t>
            </a:r>
            <a:endParaRPr kumimoji="0" lang="en-US" sz="2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Solutions</a:t>
            </a:r>
            <a:r>
              <a:rPr kumimoji="0" lang="en-US" sz="2000" b="0" i="0" u="none" strike="noStrike" kern="0" cap="none" spc="0" normalizeH="0" baseline="0" noProof="0" dirty="0">
                <a:ln>
                  <a:noFill/>
                </a:ln>
                <a:solidFill>
                  <a:sysClr val="windowText" lastClr="000000"/>
                </a:solidFill>
                <a:effectLst/>
                <a:uLnTx/>
                <a:uFillTx/>
              </a:rPr>
              <a:t>: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rPr>
              <a:t>Event Hub -&gt; ASA -&gt; ADLS</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rPr>
              <a:t>HDI Storm -&gt; ADLS</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ysClr val="windowText" lastClr="000000"/>
                </a:solidFill>
                <a:effectLst/>
                <a:uLnTx/>
                <a:uFillTx/>
              </a:rPr>
              <a:t>Event Hub (</a:t>
            </a:r>
            <a:r>
              <a:rPr kumimoji="0" lang="en-US" sz="2000" b="0" i="0" u="none" strike="noStrike" kern="0" cap="none" spc="0" normalizeH="0" baseline="0" noProof="0" dirty="0" err="1">
                <a:ln>
                  <a:noFill/>
                </a:ln>
                <a:solidFill>
                  <a:sysClr val="windowText" lastClr="000000"/>
                </a:solidFill>
                <a:effectLst/>
                <a:uLnTx/>
                <a:uFillTx/>
              </a:rPr>
              <a:t>EventProcessorHost</a:t>
            </a:r>
            <a:r>
              <a:rPr kumimoji="0" lang="en-US" sz="2000" b="0" i="0" u="none" strike="noStrike" kern="0" cap="none" spc="0" normalizeH="0" baseline="0" noProof="0" dirty="0">
                <a:ln>
                  <a:noFill/>
                </a:ln>
                <a:solidFill>
                  <a:sysClr val="windowText" lastClr="000000"/>
                </a:solidFill>
                <a:effectLst/>
                <a:uLnTx/>
                <a:uFillTx/>
              </a:rPr>
              <a:t>) -&gt; ADLS</a:t>
            </a:r>
          </a:p>
          <a:p>
            <a:pPr marL="1224106" marR="0" lvl="2"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rPr>
              <a:t>Tools</a:t>
            </a:r>
            <a:r>
              <a:rPr kumimoji="0" lang="en-US" sz="2000" b="0" i="0" u="none" strike="noStrike" kern="0" cap="none" spc="0" normalizeH="0" baseline="0" noProof="0" dirty="0">
                <a:ln>
                  <a:noFill/>
                </a:ln>
                <a:solidFill>
                  <a:sysClr val="windowText" lastClr="000000"/>
                </a:solidFill>
                <a:effectLst/>
                <a:uLnTx/>
                <a:uFillTx/>
              </a:rPr>
              <a:t>: </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err="1">
                <a:ln>
                  <a:noFill/>
                </a:ln>
                <a:solidFill>
                  <a:sysClr val="windowText" lastClr="000000"/>
                </a:solidFill>
                <a:effectLst/>
                <a:uLnTx/>
                <a:uFillTx/>
                <a:sym typeface="Wingdings" panose="05000000000000000000" pitchFamily="2" charset="2"/>
              </a:rPr>
              <a:t>EventHub</a:t>
            </a: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 </a:t>
            </a:r>
            <a:r>
              <a:rPr kumimoji="0" lang="en-US" sz="2000" b="0" i="0" u="none" strike="noStrike" kern="0" cap="none" spc="0" normalizeH="0" baseline="0" noProof="0" dirty="0" err="1">
                <a:ln>
                  <a:noFill/>
                </a:ln>
                <a:solidFill>
                  <a:sysClr val="windowText" lastClr="000000"/>
                </a:solidFill>
                <a:effectLst/>
                <a:uLnTx/>
                <a:uFillTx/>
                <a:sym typeface="Wingdings" panose="05000000000000000000" pitchFamily="2" charset="2"/>
              </a:rPr>
              <a:t>IoT</a:t>
            </a:r>
            <a:r>
              <a:rPr kumimoji="0" lang="en-US" sz="2000" b="0" i="0" u="none" strike="noStrike" kern="0" cap="none" spc="0" normalizeH="0" baseline="0" noProof="0" dirty="0">
                <a:ln>
                  <a:noFill/>
                </a:ln>
                <a:solidFill>
                  <a:sysClr val="windowText" lastClr="000000"/>
                </a:solidFill>
                <a:effectLst/>
                <a:uLnTx/>
                <a:uFillTx/>
                <a:sym typeface="Wingdings" panose="05000000000000000000" pitchFamily="2" charset="2"/>
              </a:rPr>
              <a:t> Hub, Kafka, Storm, ASA</a:t>
            </a:r>
            <a:endParaRPr kumimoji="0" lang="en-US" sz="2000" b="0" i="0" u="none" strike="noStrike" kern="0" cap="none" spc="0" normalizeH="0" baseline="0" noProof="0" dirty="0">
              <a:ln>
                <a:noFill/>
              </a:ln>
              <a:solidFill>
                <a:sysClr val="windowText" lastClr="000000"/>
              </a:solidFill>
              <a:effectLst/>
              <a:uLnTx/>
              <a:uFillTx/>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434252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3"/>
          <p:cNvPicPr>
            <a:picLocks noGrp="1" noChangeAspect="1"/>
          </p:cNvPicPr>
          <p:nvPr>
            <p:ph type="pic" sz="quarter" idx="4294967295"/>
          </p:nvPr>
        </p:nvPicPr>
        <p:blipFill>
          <a:blip r:embed="rId2" cstate="print">
            <a:extLst>
              <a:ext uri="{28A0092B-C50C-407E-A947-70E740481C1C}">
                <a14:useLocalDpi xmlns:a14="http://schemas.microsoft.com/office/drawing/2010/main"/>
              </a:ext>
            </a:extLst>
          </a:blip>
          <a:srcRect l="395" r="395"/>
          <a:stretch>
            <a:fillRect/>
          </a:stretch>
        </p:blipFill>
        <p:spPr>
          <a:xfrm>
            <a:off x="6219825" y="0"/>
            <a:ext cx="6216650" cy="6992938"/>
          </a:xfrm>
        </p:spPr>
      </p:pic>
      <p:sp>
        <p:nvSpPr>
          <p:cNvPr id="7" name="Rectangle 6"/>
          <p:cNvSpPr/>
          <p:nvPr/>
        </p:nvSpPr>
        <p:spPr>
          <a:xfrm>
            <a:off x="274638" y="0"/>
            <a:ext cx="5486399" cy="69925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solidFill>
                <a:effectLst/>
                <a:uLnTx/>
                <a:uFillTx/>
                <a:cs typeface="Segoe UI Light"/>
              </a:rPr>
              <a:t>Manufacturer / </a:t>
            </a:r>
            <a:r>
              <a:rPr kumimoji="0" lang="en-US" sz="2000" b="1" i="0" u="none" strike="noStrike" kern="0" cap="none" spc="0" normalizeH="0" baseline="0" noProof="0" dirty="0" err="1">
                <a:ln>
                  <a:noFill/>
                </a:ln>
                <a:solidFill>
                  <a:schemeClr val="tx1"/>
                </a:solidFill>
                <a:effectLst/>
                <a:uLnTx/>
                <a:uFillTx/>
                <a:cs typeface="Segoe UI Light"/>
              </a:rPr>
              <a:t>IoT</a:t>
            </a:r>
            <a:r>
              <a:rPr kumimoji="0" lang="en-US" sz="1632" b="1" i="0" u="none" strike="noStrike" kern="0" cap="none" spc="0" normalizeH="0" baseline="0" noProof="0" dirty="0">
                <a:ln>
                  <a:noFill/>
                </a:ln>
                <a:solidFill>
                  <a:schemeClr val="tx1"/>
                </a:solidFill>
                <a:effectLst/>
                <a:uLnTx/>
                <a:uFillTx/>
                <a:cs typeface="Segoe UI Light"/>
              </a:rPr>
              <a:t> </a:t>
            </a:r>
            <a:r>
              <a:rPr kumimoji="0" lang="en-US" sz="2000" b="0" i="0" u="none" strike="noStrike" kern="0" cap="none" spc="0" normalizeH="0" baseline="0" noProof="0" dirty="0">
                <a:ln>
                  <a:noFill/>
                </a:ln>
                <a:solidFill>
                  <a:srgbClr val="00B0F0"/>
                </a:solidFill>
                <a:effectLst/>
                <a:uLnTx/>
                <a:uFillTx/>
                <a:latin typeface="+mj-lt"/>
              </a:rPr>
              <a:t>customer streaming device data to the Cloud for predictive maintenance </a:t>
            </a:r>
            <a:endParaRPr kumimoji="0" lang="en-US" sz="2000" b="1" i="0" u="none" strike="noStrike" kern="0" cap="none" spc="0" normalizeH="0" baseline="0" noProof="0" dirty="0">
              <a:ln>
                <a:noFill/>
              </a:ln>
              <a:solidFill>
                <a:srgbClr val="00B0F0"/>
              </a:solidFill>
              <a:effectLst/>
              <a:uLnTx/>
              <a:uFillTx/>
              <a:latin typeface="+mj-lt"/>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1" i="0" u="none" strike="noStrike" kern="0" cap="none" spc="0" normalizeH="0" baseline="0" noProof="0" dirty="0">
              <a:ln>
                <a:noFill/>
              </a:ln>
              <a:solidFill>
                <a:schemeClr val="tx1"/>
              </a:solidFill>
              <a:effectLst/>
              <a:uLnTx/>
              <a:uFillTx/>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solidFill>
                <a:effectLst/>
                <a:uLnTx/>
                <a:uFillTx/>
                <a:latin typeface="+mj-lt"/>
                <a:cs typeface="Segoe UI Light"/>
              </a:rPr>
              <a:t>Ingestion Requirement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rPr>
              <a:t>~60 Million persists a day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rPr>
              <a:t>~80 Gigabytes a day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rPr>
              <a:t>~250 persists per second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1"/>
              </a:solidFill>
              <a:effectLst/>
              <a:uLnTx/>
              <a:uFillTx/>
              <a:latin typeface="+mj-lt"/>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1"/>
              </a:solidFill>
              <a:effectLst/>
              <a:uLnTx/>
              <a:uFillTx/>
              <a:latin typeface="+mj-lt"/>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solidFill>
                <a:effectLst/>
                <a:uLnTx/>
                <a:uFillTx/>
                <a:latin typeface="+mj-lt"/>
                <a:cs typeface="Segoe UI Light"/>
              </a:rPr>
              <a:t>Solution</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cs typeface="Segoe UI Light"/>
              </a:rPr>
              <a:t>Device data to Event Hub to Storm to ADLS</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cs typeface="Segoe UI Light"/>
              </a:rPr>
              <a:t>HDI/Hive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1"/>
              </a:solidFill>
              <a:effectLst/>
              <a:uLnTx/>
              <a:uFillTx/>
              <a:latin typeface="+mj-lt"/>
              <a:cs typeface="Segoe UI Ligh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solidFill>
                <a:effectLst/>
                <a:uLnTx/>
                <a:uFillTx/>
                <a:latin typeface="+mj-lt"/>
                <a:cs typeface="Segoe UI Light"/>
              </a:rPr>
              <a:t>Consideration</a:t>
            </a: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chemeClr val="tx1"/>
              </a:solidFill>
              <a:effectLst/>
              <a:uLnTx/>
              <a:uFillTx/>
              <a:latin typeface="+mj-lt"/>
              <a:cs typeface="Segoe UI Light"/>
            </a:endParaRPr>
          </a:p>
          <a:p>
            <a:pPr marL="757735" marR="0" lvl="1"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0" marR="0" lvl="1"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1224033" marR="0" lvl="2"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cs typeface="Segoe UI Light"/>
            </a:endParaRPr>
          </a:p>
          <a:p>
            <a:pPr marL="291436" marR="0" lvl="0" indent="-291436"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chemeClr val="tx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chemeClr val="tx1"/>
              </a:solidFill>
              <a:effectLst/>
              <a:uLnTx/>
              <a:uFillTx/>
            </a:endParaRPr>
          </a:p>
        </p:txBody>
      </p:sp>
      <p:pic>
        <p:nvPicPr>
          <p:cNvPr id="5124" name="Picture 4" descr="Image result for heavy machinery"/>
          <p:cNvPicPr>
            <a:picLocks noChangeAspect="1" noChangeArrowheads="1"/>
          </p:cNvPicPr>
          <p:nvPr/>
        </p:nvPicPr>
        <p:blipFill rotWithShape="1">
          <a:blip r:embed="rId3">
            <a:extLst>
              <a:ext uri="{28A0092B-C50C-407E-A947-70E740481C1C}">
                <a14:useLocalDpi xmlns:a14="http://schemas.microsoft.com/office/drawing/2010/main" val="0"/>
              </a:ext>
            </a:extLst>
          </a:blip>
          <a:srcRect l="14981" r="16666"/>
          <a:stretch/>
        </p:blipFill>
        <p:spPr bwMode="auto">
          <a:xfrm>
            <a:off x="6219825" y="-7938"/>
            <a:ext cx="6389052" cy="7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70103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811112" y="1217654"/>
            <a:ext cx="5763092"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CLOUD</a:t>
            </a:r>
          </a:p>
        </p:txBody>
      </p:sp>
      <p:sp>
        <p:nvSpPr>
          <p:cNvPr id="28" name="Rectangle 27"/>
          <p:cNvSpPr/>
          <p:nvPr/>
        </p:nvSpPr>
        <p:spPr>
          <a:xfrm>
            <a:off x="509056" y="3501673"/>
            <a:ext cx="1417810" cy="1197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Event data</a:t>
            </a:r>
          </a:p>
        </p:txBody>
      </p:sp>
      <p:sp>
        <p:nvSpPr>
          <p:cNvPr id="18" name="Right Arrow 17"/>
          <p:cNvSpPr/>
          <p:nvPr/>
        </p:nvSpPr>
        <p:spPr>
          <a:xfrm>
            <a:off x="1820155" y="3812307"/>
            <a:ext cx="609325" cy="311731"/>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5" name="Rectangle 54"/>
          <p:cNvSpPr/>
          <p:nvPr/>
        </p:nvSpPr>
        <p:spPr>
          <a:xfrm>
            <a:off x="5543185" y="4324565"/>
            <a:ext cx="1417810" cy="497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Data Lake</a:t>
            </a: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Store</a:t>
            </a:r>
          </a:p>
        </p:txBody>
      </p:sp>
      <p:sp>
        <p:nvSpPr>
          <p:cNvPr id="68" name="Right Arrow 67"/>
          <p:cNvSpPr/>
          <p:nvPr/>
        </p:nvSpPr>
        <p:spPr>
          <a:xfrm>
            <a:off x="5072990" y="3812308"/>
            <a:ext cx="692584" cy="29455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4" name="Down Arrow 83"/>
          <p:cNvSpPr/>
          <p:nvPr/>
        </p:nvSpPr>
        <p:spPr>
          <a:xfrm rot="16200000">
            <a:off x="8042734" y="3458536"/>
            <a:ext cx="346576" cy="1033629"/>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7" name="Rectangle 86"/>
          <p:cNvSpPr/>
          <p:nvPr/>
        </p:nvSpPr>
        <p:spPr>
          <a:xfrm>
            <a:off x="9954861" y="1217654"/>
            <a:ext cx="2392830"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CONSUMPTION</a:t>
            </a:r>
          </a:p>
        </p:txBody>
      </p:sp>
      <p:sp>
        <p:nvSpPr>
          <p:cNvPr id="109" name="Right Brace 108"/>
          <p:cNvSpPr/>
          <p:nvPr/>
        </p:nvSpPr>
        <p:spPr>
          <a:xfrm rot="16200000">
            <a:off x="6570345" y="-1429150"/>
            <a:ext cx="371309" cy="6651087"/>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1" name="Right Brace 110"/>
          <p:cNvSpPr/>
          <p:nvPr/>
        </p:nvSpPr>
        <p:spPr>
          <a:xfrm rot="16200000">
            <a:off x="11058971" y="1106732"/>
            <a:ext cx="371309" cy="1525540"/>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14" name="Down Arrow 113"/>
          <p:cNvSpPr/>
          <p:nvPr/>
        </p:nvSpPr>
        <p:spPr>
          <a:xfrm>
            <a:off x="6615434" y="4680032"/>
            <a:ext cx="346576" cy="583583"/>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6" name="Right Arrow 17"/>
          <p:cNvSpPr/>
          <p:nvPr/>
        </p:nvSpPr>
        <p:spPr>
          <a:xfrm>
            <a:off x="10050427" y="3783727"/>
            <a:ext cx="464582" cy="441098"/>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5" name="Freeform 41"/>
          <p:cNvSpPr>
            <a:spLocks noChangeAspect="1"/>
          </p:cNvSpPr>
          <p:nvPr/>
        </p:nvSpPr>
        <p:spPr bwMode="black">
          <a:xfrm>
            <a:off x="1033864" y="3903490"/>
            <a:ext cx="368194" cy="37146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p:cNvSpPr/>
          <p:nvPr/>
        </p:nvSpPr>
        <p:spPr>
          <a:xfrm>
            <a:off x="4160837" y="4408685"/>
            <a:ext cx="1016625" cy="307777"/>
          </a:xfrm>
          <a:prstGeom prst="rect">
            <a:avLst/>
          </a:prstGeom>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HDI Storm</a:t>
            </a:r>
          </a:p>
        </p:txBody>
      </p:sp>
      <p:sp>
        <p:nvSpPr>
          <p:cNvPr id="90" name="Down Arrow 113"/>
          <p:cNvSpPr/>
          <p:nvPr/>
        </p:nvSpPr>
        <p:spPr>
          <a:xfrm rot="10800000">
            <a:off x="7022601" y="4667217"/>
            <a:ext cx="346576" cy="583583"/>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8" name="Right Arrow 67"/>
          <p:cNvSpPr/>
          <p:nvPr/>
        </p:nvSpPr>
        <p:spPr>
          <a:xfrm>
            <a:off x="3398837" y="3857684"/>
            <a:ext cx="661321" cy="249178"/>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10" name="Graphic 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4937" y="3459162"/>
            <a:ext cx="762000" cy="762000"/>
          </a:xfrm>
          <a:prstGeom prst="rect">
            <a:avLst/>
          </a:prstGeom>
        </p:spPr>
      </p:pic>
      <p:sp>
        <p:nvSpPr>
          <p:cNvPr id="32" name="Title 31"/>
          <p:cNvSpPr>
            <a:spLocks noGrp="1"/>
          </p:cNvSpPr>
          <p:nvPr>
            <p:ph type="title" idx="4294967295"/>
          </p:nvPr>
        </p:nvSpPr>
        <p:spPr>
          <a:xfrm>
            <a:off x="547688" y="295275"/>
            <a:ext cx="11888787" cy="917575"/>
          </a:xfrm>
        </p:spPr>
        <p:txBody>
          <a:bodyPr/>
          <a:lstStyle/>
          <a:p>
            <a:r>
              <a:rPr lang="en-US" dirty="0">
                <a:solidFill>
                  <a:schemeClr val="tx1"/>
                </a:solidFill>
              </a:rPr>
              <a:t>Streaming: for a global device manufacturer</a:t>
            </a:r>
          </a:p>
        </p:txBody>
      </p:sp>
      <p:pic>
        <p:nvPicPr>
          <p:cNvPr id="8" name="Graphic 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51645" y="3744148"/>
            <a:ext cx="595313" cy="595313"/>
          </a:xfrm>
          <a:prstGeom prst="rect">
            <a:avLst/>
          </a:prstGeom>
        </p:spPr>
      </p:pic>
      <p:sp>
        <p:nvSpPr>
          <p:cNvPr id="45" name="Rectangle 44"/>
          <p:cNvSpPr/>
          <p:nvPr/>
        </p:nvSpPr>
        <p:spPr>
          <a:xfrm>
            <a:off x="9128531" y="4335330"/>
            <a:ext cx="644728" cy="307777"/>
          </a:xfrm>
          <a:prstGeom prst="rect">
            <a:avLst/>
          </a:prstGeom>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HDI R</a:t>
            </a:r>
          </a:p>
        </p:txBody>
      </p:sp>
      <p:pic>
        <p:nvPicPr>
          <p:cNvPr id="46" name="Graphic 4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33390" y="3670793"/>
            <a:ext cx="595313" cy="595313"/>
          </a:xfrm>
          <a:prstGeom prst="rect">
            <a:avLst/>
          </a:prstGeom>
        </p:spPr>
      </p:pic>
      <p:pic>
        <p:nvPicPr>
          <p:cNvPr id="47" name="Picture 46"/>
          <p:cNvPicPr>
            <a:picLocks noChangeAspect="1"/>
          </p:cNvPicPr>
          <p:nvPr/>
        </p:nvPicPr>
        <p:blipFill rotWithShape="1">
          <a:blip r:embed="rId7"/>
          <a:srcRect t="7492"/>
          <a:stretch/>
        </p:blipFill>
        <p:spPr>
          <a:xfrm>
            <a:off x="9113837" y="4716462"/>
            <a:ext cx="570390" cy="527581"/>
          </a:xfrm>
          <a:prstGeom prst="rect">
            <a:avLst/>
          </a:prstGeom>
        </p:spPr>
      </p:pic>
      <p:sp>
        <p:nvSpPr>
          <p:cNvPr id="51" name="Freeform 5"/>
          <p:cNvSpPr>
            <a:spLocks noEditPoints="1"/>
          </p:cNvSpPr>
          <p:nvPr/>
        </p:nvSpPr>
        <p:spPr bwMode="auto">
          <a:xfrm>
            <a:off x="10858256" y="3802062"/>
            <a:ext cx="671928" cy="592592"/>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2" name="Rectangle 51"/>
          <p:cNvSpPr/>
          <p:nvPr/>
        </p:nvSpPr>
        <p:spPr>
          <a:xfrm>
            <a:off x="10481772" y="4568559"/>
            <a:ext cx="1508728" cy="37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err="1">
                <a:ln>
                  <a:noFill/>
                </a:ln>
                <a:solidFill>
                  <a:schemeClr val="tx1"/>
                </a:solidFill>
                <a:effectLst/>
                <a:uLnTx/>
                <a:uFillTx/>
              </a:rPr>
              <a:t>Jupyter</a:t>
            </a:r>
            <a:r>
              <a:rPr kumimoji="0" lang="en-US" sz="1428" b="0" i="0" u="none" strike="noStrike" kern="0" cap="none" spc="0" normalizeH="0" baseline="0" noProof="0" dirty="0">
                <a:ln>
                  <a:noFill/>
                </a:ln>
                <a:solidFill>
                  <a:schemeClr val="tx1"/>
                </a:solidFill>
                <a:effectLst/>
                <a:uLnTx/>
                <a:uFillTx/>
              </a:rPr>
              <a:t> </a:t>
            </a: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Data Science</a:t>
            </a: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Notebooks</a:t>
            </a:r>
          </a:p>
        </p:txBody>
      </p:sp>
      <p:sp>
        <p:nvSpPr>
          <p:cNvPr id="54" name="Rectangle 53"/>
          <p:cNvSpPr/>
          <p:nvPr/>
        </p:nvSpPr>
        <p:spPr>
          <a:xfrm>
            <a:off x="4896331" y="3302365"/>
            <a:ext cx="917239" cy="307777"/>
          </a:xfrm>
          <a:prstGeom prst="rect">
            <a:avLst/>
          </a:prstGeom>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Enriching</a:t>
            </a:r>
          </a:p>
        </p:txBody>
      </p:sp>
      <p:pic>
        <p:nvPicPr>
          <p:cNvPr id="56" name="Graphic 5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37042" y="5516946"/>
            <a:ext cx="595313" cy="595313"/>
          </a:xfrm>
          <a:prstGeom prst="rect">
            <a:avLst/>
          </a:prstGeom>
        </p:spPr>
      </p:pic>
      <p:pic>
        <p:nvPicPr>
          <p:cNvPr id="11" name="Picture 10"/>
          <p:cNvPicPr>
            <a:picLocks noChangeAspect="1"/>
          </p:cNvPicPr>
          <p:nvPr/>
        </p:nvPicPr>
        <p:blipFill>
          <a:blip r:embed="rId8"/>
          <a:stretch>
            <a:fillRect/>
          </a:stretch>
        </p:blipFill>
        <p:spPr>
          <a:xfrm>
            <a:off x="6675437" y="6230070"/>
            <a:ext cx="640736" cy="576663"/>
          </a:xfrm>
          <a:prstGeom prst="rect">
            <a:avLst/>
          </a:prstGeom>
        </p:spPr>
      </p:pic>
      <p:pic>
        <p:nvPicPr>
          <p:cNvPr id="12" name="Picture 11"/>
          <p:cNvPicPr>
            <a:picLocks noChangeAspect="1"/>
          </p:cNvPicPr>
          <p:nvPr/>
        </p:nvPicPr>
        <p:blipFill>
          <a:blip r:embed="rId9"/>
          <a:stretch>
            <a:fillRect/>
          </a:stretch>
        </p:blipFill>
        <p:spPr>
          <a:xfrm>
            <a:off x="4227232" y="4778790"/>
            <a:ext cx="979676" cy="359214"/>
          </a:xfrm>
          <a:prstGeom prst="rect">
            <a:avLst/>
          </a:prstGeom>
        </p:spPr>
      </p:pic>
      <p:sp>
        <p:nvSpPr>
          <p:cNvPr id="30" name="Rectangle 29"/>
          <p:cNvSpPr/>
          <p:nvPr/>
        </p:nvSpPr>
        <p:spPr>
          <a:xfrm>
            <a:off x="477359" y="4918018"/>
            <a:ext cx="1417810" cy="1197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Event data</a:t>
            </a:r>
          </a:p>
        </p:txBody>
      </p:sp>
      <p:sp>
        <p:nvSpPr>
          <p:cNvPr id="31" name="Freeform 41"/>
          <p:cNvSpPr>
            <a:spLocks noChangeAspect="1"/>
          </p:cNvSpPr>
          <p:nvPr/>
        </p:nvSpPr>
        <p:spPr bwMode="black">
          <a:xfrm>
            <a:off x="1031665" y="5331847"/>
            <a:ext cx="368194" cy="37146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p:nvSpPr>
        <p:spPr>
          <a:xfrm>
            <a:off x="477359" y="2224701"/>
            <a:ext cx="1417810" cy="1197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Event data</a:t>
            </a:r>
          </a:p>
        </p:txBody>
      </p:sp>
      <p:sp>
        <p:nvSpPr>
          <p:cNvPr id="34" name="Freeform 41"/>
          <p:cNvSpPr>
            <a:spLocks noChangeAspect="1"/>
          </p:cNvSpPr>
          <p:nvPr/>
        </p:nvSpPr>
        <p:spPr bwMode="black">
          <a:xfrm>
            <a:off x="1002167" y="2626518"/>
            <a:ext cx="368194" cy="37146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p:cNvSpPr/>
          <p:nvPr/>
        </p:nvSpPr>
        <p:spPr>
          <a:xfrm>
            <a:off x="34507" y="1286662"/>
            <a:ext cx="2392830"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Field</a:t>
            </a:r>
          </a:p>
        </p:txBody>
      </p:sp>
      <p:sp>
        <p:nvSpPr>
          <p:cNvPr id="37" name="Right Brace 36"/>
          <p:cNvSpPr/>
          <p:nvPr/>
        </p:nvSpPr>
        <p:spPr>
          <a:xfrm rot="16200000">
            <a:off x="1138617" y="1175740"/>
            <a:ext cx="371309" cy="1525540"/>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38" name="Rectangle 37"/>
          <p:cNvSpPr/>
          <p:nvPr/>
        </p:nvSpPr>
        <p:spPr>
          <a:xfrm>
            <a:off x="2408123" y="4356160"/>
            <a:ext cx="1271016"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cs typeface="Segoe UI Semilight" panose="020B0402040204020203" pitchFamily="34" charset="0"/>
              </a:rPr>
              <a:t>Azure Event Hubs</a:t>
            </a:r>
            <a:endParaRPr kumimoji="0" lang="en-US" sz="1600" b="0" i="0" u="none" strike="noStrike" kern="0" cap="none" spc="0" normalizeH="0" baseline="0" noProof="0" dirty="0">
              <a:ln>
                <a:noFill/>
              </a:ln>
              <a:solidFill>
                <a:srgbClr val="FFFFFF"/>
              </a:solidFill>
              <a:effectLst/>
              <a:uLnTx/>
              <a:uFillTx/>
            </a:endParaRPr>
          </a:p>
        </p:txBody>
      </p:sp>
      <p:sp>
        <p:nvSpPr>
          <p:cNvPr id="39" name="Freeform 38"/>
          <p:cNvSpPr/>
          <p:nvPr/>
        </p:nvSpPr>
        <p:spPr bwMode="auto">
          <a:xfrm>
            <a:off x="2598233" y="3731064"/>
            <a:ext cx="445398" cy="49009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Tree>
    <p:extLst>
      <p:ext uri="{BB962C8B-B14F-4D97-AF65-F5344CB8AC3E}">
        <p14:creationId xmlns:p14="http://schemas.microsoft.com/office/powerpoint/2010/main" val="37262140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811112" y="1217654"/>
            <a:ext cx="5763092"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CLOUD</a:t>
            </a:r>
          </a:p>
        </p:txBody>
      </p:sp>
      <p:sp>
        <p:nvSpPr>
          <p:cNvPr id="28" name="Rectangle 27"/>
          <p:cNvSpPr/>
          <p:nvPr/>
        </p:nvSpPr>
        <p:spPr>
          <a:xfrm>
            <a:off x="509056" y="3501673"/>
            <a:ext cx="1417810" cy="1197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Event data</a:t>
            </a:r>
          </a:p>
        </p:txBody>
      </p:sp>
      <p:sp>
        <p:nvSpPr>
          <p:cNvPr id="18" name="Right Arrow 17"/>
          <p:cNvSpPr/>
          <p:nvPr/>
        </p:nvSpPr>
        <p:spPr>
          <a:xfrm>
            <a:off x="1820155" y="3812307"/>
            <a:ext cx="609325" cy="311731"/>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5" name="Rectangle 54"/>
          <p:cNvSpPr/>
          <p:nvPr/>
        </p:nvSpPr>
        <p:spPr>
          <a:xfrm>
            <a:off x="5543185" y="4324565"/>
            <a:ext cx="1417810" cy="497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b" anchorCtr="0" forceAA="0" compatLnSpc="1">
            <a:prstTxWarp prst="textNoShape">
              <a:avLst/>
            </a:prstTxWarp>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Data Lake</a:t>
            </a: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Store</a:t>
            </a:r>
          </a:p>
        </p:txBody>
      </p:sp>
      <p:sp>
        <p:nvSpPr>
          <p:cNvPr id="68" name="Right Arrow 67"/>
          <p:cNvSpPr/>
          <p:nvPr/>
        </p:nvSpPr>
        <p:spPr>
          <a:xfrm>
            <a:off x="5072990" y="3812308"/>
            <a:ext cx="692584" cy="29455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4" name="Down Arrow 83"/>
          <p:cNvSpPr/>
          <p:nvPr/>
        </p:nvSpPr>
        <p:spPr>
          <a:xfrm rot="16200000">
            <a:off x="8042734" y="3458536"/>
            <a:ext cx="346576" cy="1033629"/>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7" name="Rectangle 86"/>
          <p:cNvSpPr/>
          <p:nvPr/>
        </p:nvSpPr>
        <p:spPr>
          <a:xfrm>
            <a:off x="9954861" y="1217654"/>
            <a:ext cx="2392830"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CONSUMPTION</a:t>
            </a:r>
          </a:p>
        </p:txBody>
      </p:sp>
      <p:sp>
        <p:nvSpPr>
          <p:cNvPr id="109" name="Right Brace 108"/>
          <p:cNvSpPr/>
          <p:nvPr/>
        </p:nvSpPr>
        <p:spPr>
          <a:xfrm rot="16200000">
            <a:off x="6570345" y="-1429150"/>
            <a:ext cx="371309" cy="6651087"/>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1" name="Right Brace 110"/>
          <p:cNvSpPr/>
          <p:nvPr/>
        </p:nvSpPr>
        <p:spPr>
          <a:xfrm rot="16200000">
            <a:off x="11058971" y="1106732"/>
            <a:ext cx="371309" cy="1525540"/>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114" name="Down Arrow 113"/>
          <p:cNvSpPr/>
          <p:nvPr/>
        </p:nvSpPr>
        <p:spPr>
          <a:xfrm>
            <a:off x="6615434" y="4680032"/>
            <a:ext cx="346576" cy="583583"/>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6" name="Right Arrow 17"/>
          <p:cNvSpPr/>
          <p:nvPr/>
        </p:nvSpPr>
        <p:spPr>
          <a:xfrm>
            <a:off x="10050427" y="3783727"/>
            <a:ext cx="464582" cy="441098"/>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5" name="Freeform 41"/>
          <p:cNvSpPr>
            <a:spLocks noChangeAspect="1"/>
          </p:cNvSpPr>
          <p:nvPr/>
        </p:nvSpPr>
        <p:spPr bwMode="black">
          <a:xfrm>
            <a:off x="1033864" y="3903490"/>
            <a:ext cx="368194" cy="37146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p:cNvSpPr/>
          <p:nvPr/>
        </p:nvSpPr>
        <p:spPr>
          <a:xfrm>
            <a:off x="4160837" y="4408685"/>
            <a:ext cx="1016625" cy="307777"/>
          </a:xfrm>
          <a:prstGeom prst="rect">
            <a:avLst/>
          </a:prstGeom>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HDI Storm</a:t>
            </a:r>
          </a:p>
        </p:txBody>
      </p:sp>
      <p:sp>
        <p:nvSpPr>
          <p:cNvPr id="90" name="Down Arrow 113"/>
          <p:cNvSpPr/>
          <p:nvPr/>
        </p:nvSpPr>
        <p:spPr>
          <a:xfrm rot="10800000">
            <a:off x="7022601" y="4667217"/>
            <a:ext cx="346576" cy="583583"/>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8" name="Right Arrow 67"/>
          <p:cNvSpPr/>
          <p:nvPr/>
        </p:nvSpPr>
        <p:spPr>
          <a:xfrm>
            <a:off x="3398837" y="3857684"/>
            <a:ext cx="661321" cy="249178"/>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pic>
        <p:nvPicPr>
          <p:cNvPr id="10" name="Graphic 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4937" y="3459162"/>
            <a:ext cx="762000" cy="762000"/>
          </a:xfrm>
          <a:prstGeom prst="rect">
            <a:avLst/>
          </a:prstGeom>
        </p:spPr>
      </p:pic>
      <p:sp>
        <p:nvSpPr>
          <p:cNvPr id="32" name="Title 31"/>
          <p:cNvSpPr>
            <a:spLocks noGrp="1"/>
          </p:cNvSpPr>
          <p:nvPr>
            <p:ph type="title" idx="4294967295"/>
          </p:nvPr>
        </p:nvSpPr>
        <p:spPr>
          <a:xfrm>
            <a:off x="547688" y="295275"/>
            <a:ext cx="11888787" cy="917575"/>
          </a:xfrm>
        </p:spPr>
        <p:txBody>
          <a:bodyPr/>
          <a:lstStyle/>
          <a:p>
            <a:r>
              <a:rPr lang="en-US" dirty="0">
                <a:solidFill>
                  <a:schemeClr val="tx1"/>
                </a:solidFill>
              </a:rPr>
              <a:t>Streaming: alternative</a:t>
            </a:r>
          </a:p>
        </p:txBody>
      </p:sp>
      <p:pic>
        <p:nvPicPr>
          <p:cNvPr id="3" name="Picture 2"/>
          <p:cNvPicPr>
            <a:picLocks noChangeAspect="1"/>
          </p:cNvPicPr>
          <p:nvPr/>
        </p:nvPicPr>
        <p:blipFill>
          <a:blip r:embed="rId5"/>
          <a:stretch>
            <a:fillRect/>
          </a:stretch>
        </p:blipFill>
        <p:spPr>
          <a:xfrm>
            <a:off x="2679474" y="3715746"/>
            <a:ext cx="457162" cy="713173"/>
          </a:xfrm>
          <a:prstGeom prst="rect">
            <a:avLst/>
          </a:prstGeom>
        </p:spPr>
      </p:pic>
      <p:pic>
        <p:nvPicPr>
          <p:cNvPr id="8" name="Graphic 7"/>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51645" y="3744148"/>
            <a:ext cx="595313" cy="595313"/>
          </a:xfrm>
          <a:prstGeom prst="rect">
            <a:avLst/>
          </a:prstGeom>
        </p:spPr>
      </p:pic>
      <p:sp>
        <p:nvSpPr>
          <p:cNvPr id="45" name="Rectangle 44"/>
          <p:cNvSpPr/>
          <p:nvPr/>
        </p:nvSpPr>
        <p:spPr>
          <a:xfrm>
            <a:off x="9128531" y="4335330"/>
            <a:ext cx="644728" cy="307777"/>
          </a:xfrm>
          <a:prstGeom prst="rect">
            <a:avLst/>
          </a:prstGeom>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HDI R</a:t>
            </a:r>
          </a:p>
        </p:txBody>
      </p:sp>
      <p:pic>
        <p:nvPicPr>
          <p:cNvPr id="46" name="Graphic 4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33390" y="3670793"/>
            <a:ext cx="595313" cy="595313"/>
          </a:xfrm>
          <a:prstGeom prst="rect">
            <a:avLst/>
          </a:prstGeom>
        </p:spPr>
      </p:pic>
      <p:pic>
        <p:nvPicPr>
          <p:cNvPr id="47" name="Picture 46"/>
          <p:cNvPicPr>
            <a:picLocks noChangeAspect="1"/>
          </p:cNvPicPr>
          <p:nvPr/>
        </p:nvPicPr>
        <p:blipFill rotWithShape="1">
          <a:blip r:embed="rId8"/>
          <a:srcRect t="7492"/>
          <a:stretch/>
        </p:blipFill>
        <p:spPr>
          <a:xfrm>
            <a:off x="9113837" y="4716462"/>
            <a:ext cx="570390" cy="527581"/>
          </a:xfrm>
          <a:prstGeom prst="rect">
            <a:avLst/>
          </a:prstGeom>
        </p:spPr>
      </p:pic>
      <p:sp>
        <p:nvSpPr>
          <p:cNvPr id="51" name="Freeform 5"/>
          <p:cNvSpPr>
            <a:spLocks noEditPoints="1"/>
          </p:cNvSpPr>
          <p:nvPr/>
        </p:nvSpPr>
        <p:spPr bwMode="auto">
          <a:xfrm>
            <a:off x="10858256" y="3802062"/>
            <a:ext cx="671928" cy="592592"/>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2" name="Rectangle 51"/>
          <p:cNvSpPr/>
          <p:nvPr/>
        </p:nvSpPr>
        <p:spPr>
          <a:xfrm>
            <a:off x="10481772" y="4568559"/>
            <a:ext cx="1508728" cy="372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err="1">
                <a:ln>
                  <a:noFill/>
                </a:ln>
                <a:solidFill>
                  <a:schemeClr val="tx1"/>
                </a:solidFill>
                <a:effectLst/>
                <a:uLnTx/>
                <a:uFillTx/>
              </a:rPr>
              <a:t>Jupyter</a:t>
            </a:r>
            <a:r>
              <a:rPr kumimoji="0" lang="en-US" sz="1428" b="0" i="0" u="none" strike="noStrike" kern="0" cap="none" spc="0" normalizeH="0" baseline="0" noProof="0" dirty="0">
                <a:ln>
                  <a:noFill/>
                </a:ln>
                <a:solidFill>
                  <a:schemeClr val="tx1"/>
                </a:solidFill>
                <a:effectLst/>
                <a:uLnTx/>
                <a:uFillTx/>
              </a:rPr>
              <a:t> </a:t>
            </a: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Data Science</a:t>
            </a:r>
          </a:p>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Notebooks</a:t>
            </a:r>
          </a:p>
        </p:txBody>
      </p:sp>
      <p:sp>
        <p:nvSpPr>
          <p:cNvPr id="54" name="Rectangle 53"/>
          <p:cNvSpPr/>
          <p:nvPr/>
        </p:nvSpPr>
        <p:spPr>
          <a:xfrm>
            <a:off x="4896331" y="3302365"/>
            <a:ext cx="917239" cy="307777"/>
          </a:xfrm>
          <a:prstGeom prst="rect">
            <a:avLst/>
          </a:prstGeom>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Enriching</a:t>
            </a:r>
          </a:p>
        </p:txBody>
      </p:sp>
      <p:pic>
        <p:nvPicPr>
          <p:cNvPr id="56" name="Graphic 5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37042" y="5516946"/>
            <a:ext cx="595313" cy="595313"/>
          </a:xfrm>
          <a:prstGeom prst="rect">
            <a:avLst/>
          </a:prstGeom>
        </p:spPr>
      </p:pic>
      <p:pic>
        <p:nvPicPr>
          <p:cNvPr id="11" name="Picture 10"/>
          <p:cNvPicPr>
            <a:picLocks noChangeAspect="1"/>
          </p:cNvPicPr>
          <p:nvPr/>
        </p:nvPicPr>
        <p:blipFill>
          <a:blip r:embed="rId9"/>
          <a:stretch>
            <a:fillRect/>
          </a:stretch>
        </p:blipFill>
        <p:spPr>
          <a:xfrm>
            <a:off x="6675437" y="6230070"/>
            <a:ext cx="640736" cy="576663"/>
          </a:xfrm>
          <a:prstGeom prst="rect">
            <a:avLst/>
          </a:prstGeom>
        </p:spPr>
      </p:pic>
      <p:pic>
        <p:nvPicPr>
          <p:cNvPr id="12" name="Picture 11"/>
          <p:cNvPicPr>
            <a:picLocks noChangeAspect="1"/>
          </p:cNvPicPr>
          <p:nvPr/>
        </p:nvPicPr>
        <p:blipFill>
          <a:blip r:embed="rId10"/>
          <a:stretch>
            <a:fillRect/>
          </a:stretch>
        </p:blipFill>
        <p:spPr>
          <a:xfrm>
            <a:off x="4093315" y="4842136"/>
            <a:ext cx="979676" cy="359214"/>
          </a:xfrm>
          <a:prstGeom prst="rect">
            <a:avLst/>
          </a:prstGeom>
        </p:spPr>
      </p:pic>
      <p:sp>
        <p:nvSpPr>
          <p:cNvPr id="30" name="Rectangle 29"/>
          <p:cNvSpPr/>
          <p:nvPr/>
        </p:nvSpPr>
        <p:spPr>
          <a:xfrm>
            <a:off x="477359" y="4918018"/>
            <a:ext cx="1417810" cy="1197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Event data</a:t>
            </a:r>
          </a:p>
        </p:txBody>
      </p:sp>
      <p:sp>
        <p:nvSpPr>
          <p:cNvPr id="31" name="Freeform 41"/>
          <p:cNvSpPr>
            <a:spLocks noChangeAspect="1"/>
          </p:cNvSpPr>
          <p:nvPr/>
        </p:nvSpPr>
        <p:spPr bwMode="black">
          <a:xfrm>
            <a:off x="1031665" y="5331847"/>
            <a:ext cx="368194" cy="37146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p:nvSpPr>
        <p:spPr>
          <a:xfrm>
            <a:off x="477359" y="2224701"/>
            <a:ext cx="1417810" cy="1197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chemeClr val="tx1"/>
                </a:solidFill>
                <a:effectLst/>
                <a:uLnTx/>
                <a:uFillTx/>
              </a:rPr>
              <a:t>Event data</a:t>
            </a:r>
          </a:p>
        </p:txBody>
      </p:sp>
      <p:sp>
        <p:nvSpPr>
          <p:cNvPr id="34" name="Freeform 41"/>
          <p:cNvSpPr>
            <a:spLocks noChangeAspect="1"/>
          </p:cNvSpPr>
          <p:nvPr/>
        </p:nvSpPr>
        <p:spPr bwMode="black">
          <a:xfrm>
            <a:off x="1002167" y="2626518"/>
            <a:ext cx="368194" cy="37146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p:cNvSpPr/>
          <p:nvPr/>
        </p:nvSpPr>
        <p:spPr>
          <a:xfrm>
            <a:off x="2629053" y="4489218"/>
            <a:ext cx="617478" cy="307777"/>
          </a:xfrm>
          <a:prstGeom prst="rect">
            <a:avLst/>
          </a:prstGeom>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Kafka</a:t>
            </a:r>
          </a:p>
        </p:txBody>
      </p:sp>
      <p:sp>
        <p:nvSpPr>
          <p:cNvPr id="36" name="Rectangle 35"/>
          <p:cNvSpPr/>
          <p:nvPr/>
        </p:nvSpPr>
        <p:spPr>
          <a:xfrm>
            <a:off x="34507" y="1286662"/>
            <a:ext cx="2392830" cy="636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tx1"/>
                </a:solidFill>
                <a:effectLst/>
                <a:uLnTx/>
                <a:uFillTx/>
              </a:rPr>
              <a:t>Field</a:t>
            </a:r>
          </a:p>
        </p:txBody>
      </p:sp>
      <p:sp>
        <p:nvSpPr>
          <p:cNvPr id="37" name="Right Brace 36"/>
          <p:cNvSpPr/>
          <p:nvPr/>
        </p:nvSpPr>
        <p:spPr>
          <a:xfrm rot="16200000">
            <a:off x="1138617" y="1175740"/>
            <a:ext cx="371309" cy="1525540"/>
          </a:xfrm>
          <a:prstGeom prst="rightBrace">
            <a:avLst>
              <a:gd name="adj1" fmla="val 37139"/>
              <a:gd name="adj2" fmla="val 494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6759254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Workflow: Patterns</a:t>
            </a:r>
            <a:endParaRPr lang="en-US" dirty="0"/>
          </a:p>
        </p:txBody>
      </p:sp>
    </p:spTree>
    <p:extLst>
      <p:ext uri="{BB962C8B-B14F-4D97-AF65-F5344CB8AC3E}">
        <p14:creationId xmlns:p14="http://schemas.microsoft.com/office/powerpoint/2010/main" val="25531645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47688" y="295275"/>
            <a:ext cx="11888787" cy="917575"/>
          </a:xfrm>
        </p:spPr>
        <p:txBody>
          <a:bodyPr/>
          <a:lstStyle/>
          <a:p>
            <a:r>
              <a:rPr lang="en-US" dirty="0"/>
              <a:t>Event Ingestion</a:t>
            </a:r>
          </a:p>
        </p:txBody>
      </p:sp>
      <p:grpSp>
        <p:nvGrpSpPr>
          <p:cNvPr id="18" name="Group 17"/>
          <p:cNvGrpSpPr/>
          <p:nvPr/>
        </p:nvGrpSpPr>
        <p:grpSpPr>
          <a:xfrm>
            <a:off x="579437" y="1973262"/>
            <a:ext cx="1550926" cy="3813650"/>
            <a:chOff x="276231" y="2132701"/>
            <a:chExt cx="1551146" cy="3814192"/>
          </a:xfrm>
        </p:grpSpPr>
        <p:cxnSp>
          <p:nvCxnSpPr>
            <p:cNvPr id="19" name="Straight Connector 18"/>
            <p:cNvCxnSpPr/>
            <p:nvPr/>
          </p:nvCxnSpPr>
          <p:spPr>
            <a:xfrm>
              <a:off x="1166860"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58843" y="2407298"/>
              <a:ext cx="101591"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952256" y="3768267"/>
              <a:ext cx="341645"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51804" y="5136855"/>
              <a:ext cx="12292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24" name="TextBox 23"/>
            <p:cNvSpPr txBox="1"/>
            <p:nvPr/>
          </p:nvSpPr>
          <p:spPr>
            <a:xfrm>
              <a:off x="290952" y="2519818"/>
              <a:ext cx="1239880"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Business </a:t>
              </a:r>
              <a:b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25" name="TextBox 24"/>
            <p:cNvSpPr txBox="1"/>
            <p:nvPr/>
          </p:nvSpPr>
          <p:spPr>
            <a:xfrm>
              <a:off x="286638" y="4033284"/>
              <a:ext cx="1239880"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Custom </a:t>
              </a:r>
              <a:b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26"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27" name="TextBox 26"/>
            <p:cNvSpPr txBox="1"/>
            <p:nvPr/>
          </p:nvSpPr>
          <p:spPr>
            <a:xfrm>
              <a:off x="276231" y="5332875"/>
              <a:ext cx="1551146"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Sensors </a:t>
              </a:r>
              <a:b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28"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grpSp>
      <p:sp>
        <p:nvSpPr>
          <p:cNvPr id="34" name="Striped Right Arrow 33"/>
          <p:cNvSpPr/>
          <p:nvPr/>
        </p:nvSpPr>
        <p:spPr bwMode="auto">
          <a:xfrm>
            <a:off x="1798637" y="3017320"/>
            <a:ext cx="1215241" cy="783049"/>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rPr>
              <a:t>Events</a:t>
            </a:r>
          </a:p>
        </p:txBody>
      </p:sp>
      <p:sp>
        <p:nvSpPr>
          <p:cNvPr id="44" name="Striped Right Arrow 43"/>
          <p:cNvSpPr/>
          <p:nvPr/>
        </p:nvSpPr>
        <p:spPr bwMode="auto">
          <a:xfrm>
            <a:off x="5684837" y="3028367"/>
            <a:ext cx="1215241" cy="783049"/>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rPr>
              <a:t>Events</a:t>
            </a:r>
          </a:p>
        </p:txBody>
      </p:sp>
      <p:grpSp>
        <p:nvGrpSpPr>
          <p:cNvPr id="45" name="Group 44"/>
          <p:cNvGrpSpPr/>
          <p:nvPr/>
        </p:nvGrpSpPr>
        <p:grpSpPr>
          <a:xfrm>
            <a:off x="9839659" y="5238294"/>
            <a:ext cx="2442521" cy="1610582"/>
            <a:chOff x="5367211" y="4743496"/>
            <a:chExt cx="2442521" cy="1610582"/>
          </a:xfrm>
        </p:grpSpPr>
        <p:sp>
          <p:nvSpPr>
            <p:cNvPr id="46" name="Rectangle 45"/>
            <p:cNvSpPr/>
            <p:nvPr/>
          </p:nvSpPr>
          <p:spPr bwMode="auto">
            <a:xfrm>
              <a:off x="5367211" y="4743496"/>
              <a:ext cx="2442521" cy="1610582"/>
            </a:xfrm>
            <a:prstGeom prst="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47" name="Group 46"/>
            <p:cNvGrpSpPr/>
            <p:nvPr/>
          </p:nvGrpSpPr>
          <p:grpSpPr>
            <a:xfrm>
              <a:off x="6158104" y="5116633"/>
              <a:ext cx="712017" cy="476984"/>
              <a:chOff x="8588655" y="3482322"/>
              <a:chExt cx="2571750" cy="2016125"/>
            </a:xfrm>
          </p:grpSpPr>
          <p:sp>
            <p:nvSpPr>
              <p:cNvPr id="49"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48" name="Rectangle 47"/>
            <p:cNvSpPr/>
            <p:nvPr/>
          </p:nvSpPr>
          <p:spPr>
            <a:xfrm>
              <a:off x="5682114" y="5835412"/>
              <a:ext cx="166031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Data Lake Store</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sp>
        <p:nvSpPr>
          <p:cNvPr id="61" name="Flowchart: Multidocument 60"/>
          <p:cNvSpPr/>
          <p:nvPr/>
        </p:nvSpPr>
        <p:spPr bwMode="auto">
          <a:xfrm>
            <a:off x="10441488" y="2887662"/>
            <a:ext cx="1676400" cy="1279895"/>
          </a:xfrm>
          <a:prstGeom prst="flowChartMultidocumen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rPr>
              <a:t>Transformed</a:t>
            </a:r>
            <a:r>
              <a:rPr kumimoji="0" lang="en-US" sz="2000" b="0" i="0" u="none" strike="noStrike" kern="0" cap="none" spc="0" normalizeH="0" baseline="0" noProof="0" dirty="0">
                <a:ln>
                  <a:noFill/>
                </a:ln>
                <a:solidFill>
                  <a:srgbClr val="505050"/>
                </a:solidFill>
                <a:effectLst/>
                <a:uLnTx/>
                <a:uFillTx/>
              </a:rPr>
              <a:t> Data</a:t>
            </a:r>
          </a:p>
        </p:txBody>
      </p:sp>
      <p:sp>
        <p:nvSpPr>
          <p:cNvPr id="66" name="Striped Right Arrow 65"/>
          <p:cNvSpPr/>
          <p:nvPr/>
        </p:nvSpPr>
        <p:spPr bwMode="auto">
          <a:xfrm>
            <a:off x="9577831" y="3268662"/>
            <a:ext cx="719543" cy="668186"/>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endParaRPr>
          </a:p>
        </p:txBody>
      </p:sp>
      <p:sp>
        <p:nvSpPr>
          <p:cNvPr id="67" name="Striped Right Arrow 66"/>
          <p:cNvSpPr/>
          <p:nvPr/>
        </p:nvSpPr>
        <p:spPr bwMode="auto">
          <a:xfrm rot="16200000">
            <a:off x="10948555" y="1996100"/>
            <a:ext cx="719543" cy="668186"/>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endParaRPr>
          </a:p>
        </p:txBody>
      </p:sp>
      <p:grpSp>
        <p:nvGrpSpPr>
          <p:cNvPr id="6" name="Group 5"/>
          <p:cNvGrpSpPr/>
          <p:nvPr/>
        </p:nvGrpSpPr>
        <p:grpSpPr>
          <a:xfrm>
            <a:off x="9837820" y="170023"/>
            <a:ext cx="2442521" cy="1610582"/>
            <a:chOff x="9837820" y="170023"/>
            <a:chExt cx="2442521" cy="1610582"/>
          </a:xfrm>
        </p:grpSpPr>
        <p:grpSp>
          <p:nvGrpSpPr>
            <p:cNvPr id="68" name="Group 67"/>
            <p:cNvGrpSpPr/>
            <p:nvPr/>
          </p:nvGrpSpPr>
          <p:grpSpPr>
            <a:xfrm>
              <a:off x="9837820" y="170023"/>
              <a:ext cx="2442521" cy="1610582"/>
              <a:chOff x="5367211" y="4743496"/>
              <a:chExt cx="2442521" cy="1610582"/>
            </a:xfrm>
          </p:grpSpPr>
          <p:sp>
            <p:nvSpPr>
              <p:cNvPr id="69" name="Rectangle 68"/>
              <p:cNvSpPr/>
              <p:nvPr/>
            </p:nvSpPr>
            <p:spPr bwMode="auto">
              <a:xfrm>
                <a:off x="5367211" y="4743496"/>
                <a:ext cx="2442521" cy="1610582"/>
              </a:xfrm>
              <a:prstGeom prst="rect">
                <a:avLst/>
              </a:prstGeom>
              <a:solidFill>
                <a:schemeClr val="accent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71" name="Rectangle 70"/>
              <p:cNvSpPr/>
              <p:nvPr/>
            </p:nvSpPr>
            <p:spPr>
              <a:xfrm>
                <a:off x="5683953" y="5864894"/>
                <a:ext cx="166031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Real Time Dashboards</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grpSp>
          <p:nvGrpSpPr>
            <p:cNvPr id="62" name="Group 61"/>
            <p:cNvGrpSpPr/>
            <p:nvPr/>
          </p:nvGrpSpPr>
          <p:grpSpPr>
            <a:xfrm>
              <a:off x="10441488" y="651425"/>
              <a:ext cx="1089666" cy="276871"/>
              <a:chOff x="10335701" y="395090"/>
              <a:chExt cx="1089666" cy="276871"/>
            </a:xfrm>
          </p:grpSpPr>
          <p:grpSp>
            <p:nvGrpSpPr>
              <p:cNvPr id="74" name="Group 73"/>
              <p:cNvGrpSpPr/>
              <p:nvPr/>
            </p:nvGrpSpPr>
            <p:grpSpPr>
              <a:xfrm>
                <a:off x="10335701" y="408158"/>
                <a:ext cx="399053" cy="255055"/>
                <a:chOff x="4481847" y="2708926"/>
                <a:chExt cx="673103" cy="430214"/>
              </a:xfrm>
              <a:solidFill>
                <a:schemeClr val="bg1"/>
              </a:solidFill>
            </p:grpSpPr>
            <p:sp>
              <p:nvSpPr>
                <p:cNvPr id="75"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76"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77"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78"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79"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grpSp>
          <p:sp>
            <p:nvSpPr>
              <p:cNvPr id="80" name="Rectangle 79"/>
              <p:cNvSpPr/>
              <p:nvPr/>
            </p:nvSpPr>
            <p:spPr>
              <a:xfrm>
                <a:off x="10692794" y="395090"/>
                <a:ext cx="732573" cy="276871"/>
              </a:xfrm>
              <a:prstGeom prst="rect">
                <a:avLst/>
              </a:prstGeom>
            </p:spPr>
            <p:txBody>
              <a:bodyPr wrap="non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Power BI</a:t>
                </a:r>
              </a:p>
            </p:txBody>
          </p:sp>
        </p:grpSp>
      </p:grpSp>
      <p:sp>
        <p:nvSpPr>
          <p:cNvPr id="82" name="Striped Right Arrow 81"/>
          <p:cNvSpPr/>
          <p:nvPr/>
        </p:nvSpPr>
        <p:spPr bwMode="auto">
          <a:xfrm rot="5400000">
            <a:off x="10964529" y="4451124"/>
            <a:ext cx="719543" cy="668186"/>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endParaRPr>
          </a:p>
        </p:txBody>
      </p:sp>
      <p:grpSp>
        <p:nvGrpSpPr>
          <p:cNvPr id="81" name="Group 80"/>
          <p:cNvGrpSpPr/>
          <p:nvPr/>
        </p:nvGrpSpPr>
        <p:grpSpPr>
          <a:xfrm>
            <a:off x="8165816" y="5482760"/>
            <a:ext cx="1329021" cy="1294134"/>
            <a:chOff x="8165816" y="5482760"/>
            <a:chExt cx="1329021" cy="1294134"/>
          </a:xfrm>
        </p:grpSpPr>
        <p:grpSp>
          <p:nvGrpSpPr>
            <p:cNvPr id="43" name="Group 42"/>
            <p:cNvGrpSpPr/>
            <p:nvPr/>
          </p:nvGrpSpPr>
          <p:grpSpPr>
            <a:xfrm>
              <a:off x="8169375" y="5611435"/>
              <a:ext cx="1325462" cy="1165459"/>
              <a:chOff x="7817067" y="5013646"/>
              <a:chExt cx="1325462" cy="1235941"/>
            </a:xfrm>
          </p:grpSpPr>
          <p:sp>
            <p:nvSpPr>
              <p:cNvPr id="37" name="Bent-Up Arrow 36"/>
              <p:cNvSpPr/>
              <p:nvPr/>
            </p:nvSpPr>
            <p:spPr bwMode="auto">
              <a:xfrm rot="5400000">
                <a:off x="7861827" y="4968886"/>
                <a:ext cx="1235941" cy="1325462"/>
              </a:xfrm>
              <a:prstGeom prst="bentUp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3" name="Rectangle 52"/>
              <p:cNvSpPr/>
              <p:nvPr/>
            </p:nvSpPr>
            <p:spPr>
              <a:xfrm>
                <a:off x="7837190" y="5735661"/>
                <a:ext cx="127101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cs typeface="Segoe UI Semilight" panose="020B0402040204020203" pitchFamily="34" charset="0"/>
                  </a:rPr>
                  <a:t>Raw Events</a:t>
                </a:r>
                <a:endParaRPr kumimoji="0" lang="en-US" sz="1600" b="0" i="0" u="none" strike="noStrike" kern="0" cap="none" spc="0" normalizeH="0" baseline="0" noProof="0" dirty="0">
                  <a:ln>
                    <a:noFill/>
                  </a:ln>
                  <a:solidFill>
                    <a:srgbClr val="505050"/>
                  </a:solidFill>
                  <a:effectLst/>
                  <a:uLnTx/>
                  <a:uFillTx/>
                </a:endParaRPr>
              </a:p>
            </p:txBody>
          </p:sp>
        </p:grpSp>
        <p:sp>
          <p:nvSpPr>
            <p:cNvPr id="65" name="Rectangle 64"/>
            <p:cNvSpPr/>
            <p:nvPr/>
          </p:nvSpPr>
          <p:spPr bwMode="auto">
            <a:xfrm>
              <a:off x="8165816" y="5534225"/>
              <a:ext cx="304421" cy="4571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4" name="Rectangle 83"/>
            <p:cNvSpPr/>
            <p:nvPr/>
          </p:nvSpPr>
          <p:spPr bwMode="auto">
            <a:xfrm>
              <a:off x="8165933" y="5482760"/>
              <a:ext cx="304421" cy="1938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2" name="Group 1"/>
          <p:cNvGrpSpPr/>
          <p:nvPr/>
        </p:nvGrpSpPr>
        <p:grpSpPr>
          <a:xfrm>
            <a:off x="3090078" y="1973262"/>
            <a:ext cx="2366370" cy="3342380"/>
            <a:chOff x="3090078" y="1973262"/>
            <a:chExt cx="2366370" cy="3342380"/>
          </a:xfrm>
        </p:grpSpPr>
        <p:sp>
          <p:nvSpPr>
            <p:cNvPr id="60" name="Rectangle 59"/>
            <p:cNvSpPr/>
            <p:nvPr/>
          </p:nvSpPr>
          <p:spPr bwMode="auto">
            <a:xfrm>
              <a:off x="3090078" y="1973262"/>
              <a:ext cx="2366370" cy="334238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a:xfrm>
              <a:off x="3966014" y="2667289"/>
              <a:ext cx="1271016"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cs typeface="Segoe UI Semilight" panose="020B0402040204020203" pitchFamily="34" charset="0"/>
                </a:rPr>
                <a:t>Azure Event Hubs</a:t>
              </a:r>
              <a:endParaRPr kumimoji="0" lang="en-US" sz="1600" b="0" i="0" u="none" strike="noStrike" kern="0" cap="none" spc="0" normalizeH="0" baseline="0" noProof="0" dirty="0">
                <a:ln>
                  <a:noFill/>
                </a:ln>
                <a:solidFill>
                  <a:srgbClr val="FFFFFF"/>
                </a:solidFill>
                <a:effectLst/>
                <a:uLnTx/>
                <a:uFillTx/>
              </a:endParaRPr>
            </a:p>
          </p:txBody>
        </p:sp>
        <p:sp>
          <p:nvSpPr>
            <p:cNvPr id="32" name="Freeform 31"/>
            <p:cNvSpPr/>
            <p:nvPr/>
          </p:nvSpPr>
          <p:spPr bwMode="auto">
            <a:xfrm>
              <a:off x="3444416" y="2735262"/>
              <a:ext cx="445398" cy="49009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nvGrpSpPr>
            <p:cNvPr id="33" name="Group 32"/>
            <p:cNvGrpSpPr/>
            <p:nvPr/>
          </p:nvGrpSpPr>
          <p:grpSpPr>
            <a:xfrm>
              <a:off x="3322637" y="3625067"/>
              <a:ext cx="1981411" cy="710395"/>
              <a:chOff x="2710031" y="3395986"/>
              <a:chExt cx="1981411" cy="710395"/>
            </a:xfrm>
          </p:grpSpPr>
          <p:pic>
            <p:nvPicPr>
              <p:cNvPr id="4" name="Picture 3"/>
              <p:cNvPicPr>
                <a:picLocks noChangeAspect="1"/>
              </p:cNvPicPr>
              <p:nvPr/>
            </p:nvPicPr>
            <p:blipFill>
              <a:blip r:embed="rId3"/>
              <a:stretch>
                <a:fillRect/>
              </a:stretch>
            </p:blipFill>
            <p:spPr>
              <a:xfrm>
                <a:off x="2710031" y="3395986"/>
                <a:ext cx="710395" cy="710395"/>
              </a:xfrm>
              <a:prstGeom prst="rect">
                <a:avLst/>
              </a:prstGeom>
            </p:spPr>
          </p:pic>
          <p:sp>
            <p:nvSpPr>
              <p:cNvPr id="35" name="Rectangle 34"/>
              <p:cNvSpPr/>
              <p:nvPr/>
            </p:nvSpPr>
            <p:spPr>
              <a:xfrm>
                <a:off x="3420426" y="3551417"/>
                <a:ext cx="127101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cs typeface="Segoe UI Semilight" panose="020B0402040204020203" pitchFamily="34" charset="0"/>
                  </a:rPr>
                  <a:t>Kafka</a:t>
                </a:r>
                <a:endParaRPr kumimoji="0" lang="en-US" sz="1600" b="0" i="0" u="none" strike="noStrike" kern="0" cap="none" spc="0" normalizeH="0" baseline="0" noProof="0" dirty="0">
                  <a:ln>
                    <a:noFill/>
                  </a:ln>
                  <a:solidFill>
                    <a:srgbClr val="FFFFFF"/>
                  </a:solidFill>
                  <a:effectLst/>
                  <a:uLnTx/>
                  <a:uFillTx/>
                </a:endParaRPr>
              </a:p>
            </p:txBody>
          </p:sp>
        </p:grpSp>
        <p:sp>
          <p:nvSpPr>
            <p:cNvPr id="86" name="Rectangle 85"/>
            <p:cNvSpPr/>
            <p:nvPr/>
          </p:nvSpPr>
          <p:spPr>
            <a:xfrm>
              <a:off x="3558054" y="4819003"/>
              <a:ext cx="166031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Event Collection</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grpSp>
        <p:nvGrpSpPr>
          <p:cNvPr id="3" name="Group 2"/>
          <p:cNvGrpSpPr/>
          <p:nvPr/>
        </p:nvGrpSpPr>
        <p:grpSpPr>
          <a:xfrm>
            <a:off x="7013476" y="2039614"/>
            <a:ext cx="2490416" cy="3342380"/>
            <a:chOff x="7013476" y="2039614"/>
            <a:chExt cx="2490416" cy="3342380"/>
          </a:xfrm>
        </p:grpSpPr>
        <p:sp>
          <p:nvSpPr>
            <p:cNvPr id="63" name="Rectangle 62"/>
            <p:cNvSpPr/>
            <p:nvPr/>
          </p:nvSpPr>
          <p:spPr bwMode="auto">
            <a:xfrm>
              <a:off x="7013476" y="2039614"/>
              <a:ext cx="2490416" cy="334238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5325" y="2393549"/>
              <a:ext cx="628933" cy="515836"/>
            </a:xfrm>
            <a:prstGeom prst="rect">
              <a:avLst/>
            </a:prstGeom>
          </p:spPr>
        </p:pic>
        <p:sp>
          <p:nvSpPr>
            <p:cNvPr id="39" name="Rectangle 38"/>
            <p:cNvSpPr/>
            <p:nvPr/>
          </p:nvSpPr>
          <p:spPr>
            <a:xfrm>
              <a:off x="7752343" y="2346166"/>
              <a:ext cx="1577035" cy="584775"/>
            </a:xfrm>
            <a:prstGeom prst="rect">
              <a:avLst/>
            </a:prstGeom>
          </p:spPr>
          <p:txBody>
            <a:bodyPr wrap="non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6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p>
            <a:p>
              <a:pPr marL="0" marR="0" lvl="0" indent="0" defTabSz="914340" eaLnBrk="1" fontAlgn="auto" latinLnBrk="0" hangingPunct="1">
                <a:lnSpc>
                  <a:spcPct val="100000"/>
                </a:lnSpc>
                <a:spcBef>
                  <a:spcPts val="0"/>
                </a:spcBef>
                <a:spcAft>
                  <a:spcPts val="0"/>
                </a:spcAft>
                <a:buClrTx/>
                <a:buSzTx/>
                <a:buFontTx/>
                <a:buNone/>
                <a:tabLst/>
                <a:defRPr/>
              </a:pPr>
              <a:r>
                <a:rPr kumimoji="0" lang="en-US" sz="16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Stream Analytics</a:t>
              </a:r>
            </a:p>
          </p:txBody>
        </p:sp>
        <p:pic>
          <p:nvPicPr>
            <p:cNvPr id="40" name="Picture 18" descr="http://blog.parsely.com/wp-content/uploads/2014/07/storm_logo_winner.png"/>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7195477" y="3192695"/>
              <a:ext cx="1380840" cy="504008"/>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7227247" y="3890699"/>
              <a:ext cx="2267590" cy="597163"/>
              <a:chOff x="6759941" y="3974494"/>
              <a:chExt cx="2267590" cy="597163"/>
            </a:xfrm>
          </p:grpSpPr>
          <p:sp>
            <p:nvSpPr>
              <p:cNvPr id="41" name="Rectangle 40"/>
              <p:cNvSpPr/>
              <p:nvPr/>
            </p:nvSpPr>
            <p:spPr>
              <a:xfrm>
                <a:off x="7451459" y="4087984"/>
                <a:ext cx="1576072" cy="338554"/>
              </a:xfrm>
              <a:prstGeom prst="rect">
                <a:avLst/>
              </a:prstGeom>
            </p:spPr>
            <p:txBody>
              <a:bodyPr wrap="non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Spark Streaming</a:t>
                </a:r>
              </a:p>
            </p:txBody>
          </p:sp>
          <p:pic>
            <p:nvPicPr>
              <p:cNvPr id="42" name="Picture 8" descr="https://zeppelin.incubator.apache.org/assets/themes/zeppelin/img/spark_logo.jpg"/>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759941" y="3974494"/>
                <a:ext cx="597163" cy="597163"/>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Rectangle 86"/>
            <p:cNvSpPr/>
            <p:nvPr/>
          </p:nvSpPr>
          <p:spPr>
            <a:xfrm>
              <a:off x="7488930" y="4819003"/>
              <a:ext cx="166031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Stream Processing</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spTree>
    <p:extLst>
      <p:ext uri="{BB962C8B-B14F-4D97-AF65-F5344CB8AC3E}">
        <p14:creationId xmlns:p14="http://schemas.microsoft.com/office/powerpoint/2010/main" val="86118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wipe(up)">
                                      <p:cBhvr>
                                        <p:cTn id="26" dur="500"/>
                                        <p:tgtEl>
                                          <p:spTgt spid="81"/>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500"/>
                                        <p:tgtEl>
                                          <p:spTgt spid="66"/>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wipe(down)">
                                      <p:cBhvr>
                                        <p:cTn id="44" dur="500"/>
                                        <p:tgtEl>
                                          <p:spTgt spid="6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wipe(up)">
                                      <p:cBhvr>
                                        <p:cTn id="5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4" grpId="0" animBg="1"/>
      <p:bldP spid="61" grpId="0" animBg="1"/>
      <p:bldP spid="66" grpId="0" animBg="1"/>
      <p:bldP spid="67" grpId="0" animBg="1"/>
      <p:bldP spid="8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8229600" cy="2179058"/>
          </a:xfrm>
        </p:spPr>
        <p:txBody>
          <a:bodyPr/>
          <a:lstStyle/>
          <a:p>
            <a:r>
              <a:rPr lang="en-US" dirty="0"/>
              <a:t>Big Data Pipeline </a:t>
            </a:r>
            <a:br>
              <a:rPr lang="en-US" dirty="0"/>
            </a:br>
            <a:r>
              <a:rPr lang="en-US" dirty="0"/>
              <a:t>and Workflow</a:t>
            </a:r>
          </a:p>
        </p:txBody>
      </p:sp>
    </p:spTree>
    <p:extLst>
      <p:ext uri="{BB962C8B-B14F-4D97-AF65-F5344CB8AC3E}">
        <p14:creationId xmlns:p14="http://schemas.microsoft.com/office/powerpoint/2010/main" val="35903399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47688" y="295275"/>
            <a:ext cx="11888787" cy="917575"/>
          </a:xfrm>
        </p:spPr>
        <p:txBody>
          <a:bodyPr/>
          <a:lstStyle/>
          <a:p>
            <a:r>
              <a:rPr lang="en-US" dirty="0"/>
              <a:t>Batch Ingestion and Preparation</a:t>
            </a:r>
          </a:p>
        </p:txBody>
      </p:sp>
      <p:grpSp>
        <p:nvGrpSpPr>
          <p:cNvPr id="3" name="Group 2"/>
          <p:cNvGrpSpPr/>
          <p:nvPr/>
        </p:nvGrpSpPr>
        <p:grpSpPr>
          <a:xfrm>
            <a:off x="198437" y="2960212"/>
            <a:ext cx="1550926" cy="3813650"/>
            <a:chOff x="276231" y="2132701"/>
            <a:chExt cx="1551146" cy="3814192"/>
          </a:xfrm>
        </p:grpSpPr>
        <p:cxnSp>
          <p:nvCxnSpPr>
            <p:cNvPr id="4" name="Straight Connector 3"/>
            <p:cNvCxnSpPr/>
            <p:nvPr/>
          </p:nvCxnSpPr>
          <p:spPr>
            <a:xfrm>
              <a:off x="1166860"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58843" y="2407298"/>
              <a:ext cx="101591"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952256" y="3768267"/>
              <a:ext cx="341645"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51804" y="5136855"/>
              <a:ext cx="12292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0" name="TextBox 9"/>
            <p:cNvSpPr txBox="1"/>
            <p:nvPr/>
          </p:nvSpPr>
          <p:spPr>
            <a:xfrm>
              <a:off x="290952" y="2519818"/>
              <a:ext cx="1239880"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Business </a:t>
              </a:r>
              <a:b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1" name="TextBox 10"/>
            <p:cNvSpPr txBox="1"/>
            <p:nvPr/>
          </p:nvSpPr>
          <p:spPr>
            <a:xfrm>
              <a:off x="286638" y="4033284"/>
              <a:ext cx="1239880"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Custom </a:t>
              </a:r>
              <a:b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2"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3" name="TextBox 12"/>
            <p:cNvSpPr txBox="1"/>
            <p:nvPr/>
          </p:nvSpPr>
          <p:spPr>
            <a:xfrm>
              <a:off x="276231" y="5332875"/>
              <a:ext cx="1551146"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Sensors </a:t>
              </a:r>
              <a:b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14"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grpSp>
      <p:sp>
        <p:nvSpPr>
          <p:cNvPr id="16" name="Rectangle 15"/>
          <p:cNvSpPr/>
          <p:nvPr/>
        </p:nvSpPr>
        <p:spPr bwMode="auto">
          <a:xfrm>
            <a:off x="2200981" y="3573462"/>
            <a:ext cx="5955290" cy="2321028"/>
          </a:xfrm>
          <a:prstGeom prst="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18" name="Rectangle 17"/>
          <p:cNvSpPr/>
          <p:nvPr/>
        </p:nvSpPr>
        <p:spPr>
          <a:xfrm>
            <a:off x="6615320" y="5577009"/>
            <a:ext cx="166031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Data Lake Store</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sp>
        <p:nvSpPr>
          <p:cNvPr id="37" name="Rectangle 36"/>
          <p:cNvSpPr/>
          <p:nvPr/>
        </p:nvSpPr>
        <p:spPr bwMode="auto">
          <a:xfrm>
            <a:off x="4389437" y="4779232"/>
            <a:ext cx="3353888" cy="62303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Prepared Data (Structured)</a:t>
            </a:r>
          </a:p>
        </p:txBody>
      </p:sp>
      <p:grpSp>
        <p:nvGrpSpPr>
          <p:cNvPr id="51" name="Group 50"/>
          <p:cNvGrpSpPr/>
          <p:nvPr/>
        </p:nvGrpSpPr>
        <p:grpSpPr>
          <a:xfrm>
            <a:off x="1044085" y="4030662"/>
            <a:ext cx="2712565" cy="1066800"/>
            <a:chOff x="1206332" y="3725862"/>
            <a:chExt cx="2712565" cy="1066800"/>
          </a:xfrm>
        </p:grpSpPr>
        <p:sp>
          <p:nvSpPr>
            <p:cNvPr id="2" name="Rectangle 1"/>
            <p:cNvSpPr/>
            <p:nvPr/>
          </p:nvSpPr>
          <p:spPr bwMode="auto">
            <a:xfrm>
              <a:off x="2494284" y="3725862"/>
              <a:ext cx="1424613" cy="1066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Raw Data</a:t>
              </a:r>
            </a:p>
          </p:txBody>
        </p:sp>
        <p:grpSp>
          <p:nvGrpSpPr>
            <p:cNvPr id="41" name="Group 40"/>
            <p:cNvGrpSpPr/>
            <p:nvPr/>
          </p:nvGrpSpPr>
          <p:grpSpPr>
            <a:xfrm>
              <a:off x="1206332" y="3785754"/>
              <a:ext cx="1283161" cy="677130"/>
              <a:chOff x="1206332" y="3785754"/>
              <a:chExt cx="1283161" cy="677130"/>
            </a:xfrm>
          </p:grpSpPr>
          <p:sp>
            <p:nvSpPr>
              <p:cNvPr id="39" name="Right Arrow 38"/>
              <p:cNvSpPr/>
              <p:nvPr/>
            </p:nvSpPr>
            <p:spPr bwMode="auto">
              <a:xfrm>
                <a:off x="1465594" y="4078179"/>
                <a:ext cx="904856" cy="384705"/>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0" name="Rectangle 39"/>
              <p:cNvSpPr/>
              <p:nvPr/>
            </p:nvSpPr>
            <p:spPr>
              <a:xfrm>
                <a:off x="1206332" y="3785754"/>
                <a:ext cx="1283161" cy="338554"/>
              </a:xfrm>
              <a:prstGeom prst="rect">
                <a:avLst/>
              </a:prstGeom>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1600" b="0" i="0" u="none" strike="noStrike" kern="0" cap="none" spc="-30" normalizeH="0" baseline="0" noProof="0" dirty="0">
                    <a:ln>
                      <a:noFill/>
                    </a:ln>
                    <a:solidFill>
                      <a:srgbClr val="FFFFFF"/>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Bulk Load</a:t>
                </a:r>
                <a:endParaRPr kumimoji="0" lang="en-US" sz="1600" b="0" i="0" u="none" strike="noStrike" kern="0" cap="none" spc="0" normalizeH="0" baseline="0" noProof="0" dirty="0">
                  <a:ln>
                    <a:noFill/>
                  </a:ln>
                  <a:solidFill>
                    <a:srgbClr val="FFFFFF"/>
                  </a:solidFill>
                  <a:effectLst/>
                  <a:uLnTx/>
                  <a:uFillTx/>
                  <a:ea typeface="MS PGothic" panose="020B0600070205080204" pitchFamily="34" charset="-128"/>
                </a:endParaRPr>
              </a:p>
            </p:txBody>
          </p:sp>
        </p:grpSp>
      </p:grpSp>
      <p:sp>
        <p:nvSpPr>
          <p:cNvPr id="50" name="Left-Right Arrow 49"/>
          <p:cNvSpPr/>
          <p:nvPr/>
        </p:nvSpPr>
        <p:spPr bwMode="auto">
          <a:xfrm>
            <a:off x="1554839" y="6058510"/>
            <a:ext cx="9187299" cy="384488"/>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505050">
                    <a:lumMod val="75000"/>
                  </a:srgbClr>
                </a:solidFill>
                <a:effectLst/>
                <a:uLnTx/>
                <a:uFillTx/>
              </a:rPr>
              <a:t>Azure Data Factory</a:t>
            </a:r>
          </a:p>
        </p:txBody>
      </p:sp>
      <p:grpSp>
        <p:nvGrpSpPr>
          <p:cNvPr id="122" name="Group 121"/>
          <p:cNvGrpSpPr/>
          <p:nvPr/>
        </p:nvGrpSpPr>
        <p:grpSpPr>
          <a:xfrm>
            <a:off x="2259173" y="2316162"/>
            <a:ext cx="5483064" cy="2324100"/>
            <a:chOff x="2259173" y="2316162"/>
            <a:chExt cx="5483064" cy="2324100"/>
          </a:xfrm>
        </p:grpSpPr>
        <p:sp>
          <p:nvSpPr>
            <p:cNvPr id="22" name="Rectangle 21"/>
            <p:cNvSpPr/>
            <p:nvPr/>
          </p:nvSpPr>
          <p:spPr bwMode="auto">
            <a:xfrm>
              <a:off x="4388349" y="4017232"/>
              <a:ext cx="3353888" cy="62303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Prepared Data (Unstructured)</a:t>
              </a:r>
            </a:p>
          </p:txBody>
        </p:sp>
        <p:grpSp>
          <p:nvGrpSpPr>
            <p:cNvPr id="110" name="Group 109"/>
            <p:cNvGrpSpPr/>
            <p:nvPr/>
          </p:nvGrpSpPr>
          <p:grpSpPr>
            <a:xfrm>
              <a:off x="2259173" y="2316162"/>
              <a:ext cx="2421178" cy="1703239"/>
              <a:chOff x="2259173" y="2316162"/>
              <a:chExt cx="2421178" cy="1703239"/>
            </a:xfrm>
          </p:grpSpPr>
          <p:grpSp>
            <p:nvGrpSpPr>
              <p:cNvPr id="26" name="Group 25"/>
              <p:cNvGrpSpPr/>
              <p:nvPr/>
            </p:nvGrpSpPr>
            <p:grpSpPr>
              <a:xfrm>
                <a:off x="2259173" y="2316162"/>
                <a:ext cx="1424613" cy="1066800"/>
                <a:chOff x="4687973" y="1835261"/>
                <a:chExt cx="1424613" cy="1066800"/>
              </a:xfrm>
            </p:grpSpPr>
            <p:sp>
              <p:nvSpPr>
                <p:cNvPr id="29" name="Rectangle 28"/>
                <p:cNvSpPr/>
                <p:nvPr/>
              </p:nvSpPr>
              <p:spPr bwMode="auto">
                <a:xfrm>
                  <a:off x="4687973" y="1835261"/>
                  <a:ext cx="1424613" cy="10668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20" name="Picture 19"/>
                <p:cNvPicPr>
                  <a:picLocks noChangeAspect="1"/>
                </p:cNvPicPr>
                <p:nvPr/>
              </p:nvPicPr>
              <p:blipFill>
                <a:blip r:embed="rId3">
                  <a:biLevel thresh="25000"/>
                </a:blip>
                <a:stretch>
                  <a:fillRect/>
                </a:stretch>
              </p:blipFill>
              <p:spPr>
                <a:xfrm>
                  <a:off x="4909280" y="2001757"/>
                  <a:ext cx="469879" cy="469879"/>
                </a:xfrm>
                <a:prstGeom prst="rect">
                  <a:avLst/>
                </a:prstGeom>
              </p:spPr>
            </p:pic>
            <p:grpSp>
              <p:nvGrpSpPr>
                <p:cNvPr id="23" name="Group 22"/>
                <p:cNvGrpSpPr/>
                <p:nvPr/>
              </p:nvGrpSpPr>
              <p:grpSpPr>
                <a:xfrm>
                  <a:off x="5406033" y="2037850"/>
                  <a:ext cx="383886" cy="397693"/>
                  <a:chOff x="3503423" y="2196553"/>
                  <a:chExt cx="672180" cy="668881"/>
                </a:xfrm>
              </p:grpSpPr>
              <p:sp>
                <p:nvSpPr>
                  <p:cNvPr id="63" name="Freeform 34"/>
                  <p:cNvSpPr>
                    <a:spLocks/>
                  </p:cNvSpPr>
                  <p:nvPr/>
                </p:nvSpPr>
                <p:spPr bwMode="auto">
                  <a:xfrm>
                    <a:off x="3736418" y="2363155"/>
                    <a:ext cx="205778" cy="34103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4" name="Freeform 35"/>
                  <p:cNvSpPr>
                    <a:spLocks noEditPoints="1"/>
                  </p:cNvSpPr>
                  <p:nvPr/>
                </p:nvSpPr>
                <p:spPr bwMode="auto">
                  <a:xfrm>
                    <a:off x="3503423" y="2196553"/>
                    <a:ext cx="672180" cy="66888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65" name="Rectangle 64"/>
                <p:cNvSpPr/>
                <p:nvPr/>
              </p:nvSpPr>
              <p:spPr>
                <a:xfrm>
                  <a:off x="4735345" y="2595545"/>
                  <a:ext cx="132986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Data Preparation</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sp>
            <p:nvSpPr>
              <p:cNvPr id="30" name="Up Arrow 29"/>
              <p:cNvSpPr/>
              <p:nvPr/>
            </p:nvSpPr>
            <p:spPr bwMode="auto">
              <a:xfrm>
                <a:off x="2791985" y="3382962"/>
                <a:ext cx="303621" cy="636439"/>
              </a:xfrm>
              <a:prstGeom prst="up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Bent-Up Arrow 33"/>
              <p:cNvSpPr/>
              <p:nvPr/>
            </p:nvSpPr>
            <p:spPr bwMode="auto">
              <a:xfrm flipV="1">
                <a:off x="3703637" y="2812952"/>
                <a:ext cx="976714" cy="1204278"/>
              </a:xfrm>
              <a:prstGeom prst="bentUpArrow">
                <a:avLst>
                  <a:gd name="adj1" fmla="val 14502"/>
                  <a:gd name="adj2" fmla="val 15077"/>
                  <a:gd name="adj3" fmla="val 25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grpSp>
        <p:nvGrpSpPr>
          <p:cNvPr id="111" name="Group 110"/>
          <p:cNvGrpSpPr/>
          <p:nvPr/>
        </p:nvGrpSpPr>
        <p:grpSpPr>
          <a:xfrm>
            <a:off x="4922837" y="2316162"/>
            <a:ext cx="1501976" cy="1695359"/>
            <a:chOff x="4922837" y="2316162"/>
            <a:chExt cx="1501976" cy="1695359"/>
          </a:xfrm>
        </p:grpSpPr>
        <p:sp>
          <p:nvSpPr>
            <p:cNvPr id="46" name="Up-Down Arrow 45"/>
            <p:cNvSpPr/>
            <p:nvPr/>
          </p:nvSpPr>
          <p:spPr bwMode="auto">
            <a:xfrm>
              <a:off x="5487208" y="3373948"/>
              <a:ext cx="277460" cy="637573"/>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74" name="Group 73"/>
            <p:cNvGrpSpPr/>
            <p:nvPr/>
          </p:nvGrpSpPr>
          <p:grpSpPr>
            <a:xfrm>
              <a:off x="4922837" y="2316162"/>
              <a:ext cx="1501976" cy="1066800"/>
              <a:chOff x="4687973" y="1835261"/>
              <a:chExt cx="1501976" cy="1066800"/>
            </a:xfrm>
          </p:grpSpPr>
          <p:sp>
            <p:nvSpPr>
              <p:cNvPr id="75" name="Rectangle 74"/>
              <p:cNvSpPr/>
              <p:nvPr/>
            </p:nvSpPr>
            <p:spPr bwMode="auto">
              <a:xfrm>
                <a:off x="4687973" y="1835261"/>
                <a:ext cx="1424613" cy="10668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76" name="Picture 75"/>
              <p:cNvPicPr>
                <a:picLocks noChangeAspect="1"/>
              </p:cNvPicPr>
              <p:nvPr/>
            </p:nvPicPr>
            <p:blipFill>
              <a:blip r:embed="rId3">
                <a:biLevel thresh="25000"/>
              </a:blip>
              <a:stretch>
                <a:fillRect/>
              </a:stretch>
            </p:blipFill>
            <p:spPr>
              <a:xfrm>
                <a:off x="4909280" y="2001757"/>
                <a:ext cx="469879" cy="469879"/>
              </a:xfrm>
              <a:prstGeom prst="rect">
                <a:avLst/>
              </a:prstGeom>
            </p:spPr>
          </p:pic>
          <p:grpSp>
            <p:nvGrpSpPr>
              <p:cNvPr id="77" name="Group 76"/>
              <p:cNvGrpSpPr/>
              <p:nvPr/>
            </p:nvGrpSpPr>
            <p:grpSpPr>
              <a:xfrm>
                <a:off x="5406033" y="2037850"/>
                <a:ext cx="383886" cy="397693"/>
                <a:chOff x="3503423" y="2196553"/>
                <a:chExt cx="672180" cy="668881"/>
              </a:xfrm>
            </p:grpSpPr>
            <p:sp>
              <p:nvSpPr>
                <p:cNvPr id="79" name="Freeform 34"/>
                <p:cNvSpPr>
                  <a:spLocks/>
                </p:cNvSpPr>
                <p:nvPr/>
              </p:nvSpPr>
              <p:spPr bwMode="auto">
                <a:xfrm>
                  <a:off x="3736418" y="2363155"/>
                  <a:ext cx="205778" cy="34103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0" name="Freeform 35"/>
                <p:cNvSpPr>
                  <a:spLocks noEditPoints="1"/>
                </p:cNvSpPr>
                <p:nvPr/>
              </p:nvSpPr>
              <p:spPr bwMode="auto">
                <a:xfrm>
                  <a:off x="3503423" y="2196553"/>
                  <a:ext cx="672180" cy="66888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78" name="Rectangle 77"/>
              <p:cNvSpPr/>
              <p:nvPr/>
            </p:nvSpPr>
            <p:spPr>
              <a:xfrm>
                <a:off x="4860082" y="2595929"/>
                <a:ext cx="132986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Batch Analytics</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grpSp>
      <p:grpSp>
        <p:nvGrpSpPr>
          <p:cNvPr id="101" name="Group 100"/>
          <p:cNvGrpSpPr/>
          <p:nvPr/>
        </p:nvGrpSpPr>
        <p:grpSpPr>
          <a:xfrm>
            <a:off x="6751637" y="1059077"/>
            <a:ext cx="3848519" cy="734071"/>
            <a:chOff x="7080940" y="1059077"/>
            <a:chExt cx="3848519" cy="734071"/>
          </a:xfrm>
        </p:grpSpPr>
        <p:grpSp>
          <p:nvGrpSpPr>
            <p:cNvPr id="66" name="Group 65"/>
            <p:cNvGrpSpPr/>
            <p:nvPr/>
          </p:nvGrpSpPr>
          <p:grpSpPr>
            <a:xfrm>
              <a:off x="7080940" y="1059077"/>
              <a:ext cx="3848519" cy="734071"/>
              <a:chOff x="4687973" y="1835261"/>
              <a:chExt cx="2720426" cy="734071"/>
            </a:xfrm>
          </p:grpSpPr>
          <p:sp>
            <p:nvSpPr>
              <p:cNvPr id="67" name="Rectangle 66"/>
              <p:cNvSpPr/>
              <p:nvPr/>
            </p:nvSpPr>
            <p:spPr bwMode="auto">
              <a:xfrm>
                <a:off x="4687973" y="1835261"/>
                <a:ext cx="2720426" cy="723657"/>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ctangle 69"/>
              <p:cNvSpPr/>
              <p:nvPr/>
            </p:nvSpPr>
            <p:spPr>
              <a:xfrm>
                <a:off x="5523747" y="2292461"/>
                <a:ext cx="1670008"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Interactive Analytics</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grpSp>
          <p:nvGrpSpPr>
            <p:cNvPr id="90" name="Group 89"/>
            <p:cNvGrpSpPr/>
            <p:nvPr/>
          </p:nvGrpSpPr>
          <p:grpSpPr>
            <a:xfrm>
              <a:off x="7776794" y="1162991"/>
              <a:ext cx="1089666" cy="276871"/>
              <a:chOff x="10335701" y="395090"/>
              <a:chExt cx="1089666" cy="276871"/>
            </a:xfrm>
          </p:grpSpPr>
          <p:grpSp>
            <p:nvGrpSpPr>
              <p:cNvPr id="91" name="Group 90"/>
              <p:cNvGrpSpPr/>
              <p:nvPr/>
            </p:nvGrpSpPr>
            <p:grpSpPr>
              <a:xfrm>
                <a:off x="10335701" y="408158"/>
                <a:ext cx="399053" cy="255055"/>
                <a:chOff x="4481847" y="2708926"/>
                <a:chExt cx="673103" cy="430214"/>
              </a:xfrm>
              <a:solidFill>
                <a:schemeClr val="bg1"/>
              </a:solidFill>
            </p:grpSpPr>
            <p:sp>
              <p:nvSpPr>
                <p:cNvPr id="93"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94"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95"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96"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97"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grpSp>
          <p:sp>
            <p:nvSpPr>
              <p:cNvPr id="92" name="Rectangle 91"/>
              <p:cNvSpPr/>
              <p:nvPr/>
            </p:nvSpPr>
            <p:spPr>
              <a:xfrm>
                <a:off x="10692794" y="395090"/>
                <a:ext cx="732573" cy="276871"/>
              </a:xfrm>
              <a:prstGeom prst="rect">
                <a:avLst/>
              </a:prstGeom>
            </p:spPr>
            <p:txBody>
              <a:bodyPr wrap="non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Power BI</a:t>
                </a:r>
              </a:p>
            </p:txBody>
          </p:sp>
        </p:grpSp>
        <p:grpSp>
          <p:nvGrpSpPr>
            <p:cNvPr id="54" name="Group 53"/>
            <p:cNvGrpSpPr/>
            <p:nvPr/>
          </p:nvGrpSpPr>
          <p:grpSpPr>
            <a:xfrm>
              <a:off x="9674420" y="1135062"/>
              <a:ext cx="1219399" cy="334357"/>
              <a:chOff x="7395042" y="2409361"/>
              <a:chExt cx="1219399" cy="334357"/>
            </a:xfrm>
          </p:grpSpPr>
          <p:pic>
            <p:nvPicPr>
              <p:cNvPr id="1028" name="Picture 4" descr="http://blog.jupyter.org/content/images/2015/02/jupyter-sq-text.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7395042" y="2409361"/>
                <a:ext cx="334357" cy="334357"/>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p:cNvSpPr/>
              <p:nvPr/>
            </p:nvSpPr>
            <p:spPr>
              <a:xfrm>
                <a:off x="7738239" y="2420739"/>
                <a:ext cx="876202" cy="276871"/>
              </a:xfrm>
              <a:prstGeom prst="rect">
                <a:avLst/>
              </a:prstGeom>
            </p:spPr>
            <p:txBody>
              <a:bodyPr wrap="non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Notebooks</a:t>
                </a:r>
              </a:p>
            </p:txBody>
          </p:sp>
        </p:grpSp>
      </p:grpSp>
      <p:grpSp>
        <p:nvGrpSpPr>
          <p:cNvPr id="116" name="Group 115"/>
          <p:cNvGrpSpPr/>
          <p:nvPr/>
        </p:nvGrpSpPr>
        <p:grpSpPr>
          <a:xfrm>
            <a:off x="6751637" y="1782734"/>
            <a:ext cx="1504877" cy="2214251"/>
            <a:chOff x="6751637" y="1782734"/>
            <a:chExt cx="1504877" cy="2214251"/>
          </a:xfrm>
        </p:grpSpPr>
        <p:grpSp>
          <p:nvGrpSpPr>
            <p:cNvPr id="100" name="Group 99"/>
            <p:cNvGrpSpPr/>
            <p:nvPr/>
          </p:nvGrpSpPr>
          <p:grpSpPr>
            <a:xfrm>
              <a:off x="6751637" y="2316162"/>
              <a:ext cx="1504877" cy="1066800"/>
              <a:chOff x="7075560" y="2308539"/>
              <a:chExt cx="1504877" cy="1066800"/>
            </a:xfrm>
          </p:grpSpPr>
          <p:sp>
            <p:nvSpPr>
              <p:cNvPr id="103" name="Rectangle 102"/>
              <p:cNvSpPr/>
              <p:nvPr/>
            </p:nvSpPr>
            <p:spPr bwMode="auto">
              <a:xfrm>
                <a:off x="7075560" y="2308539"/>
                <a:ext cx="1424613" cy="10668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104" name="Picture 103"/>
              <p:cNvPicPr>
                <a:picLocks noChangeAspect="1"/>
              </p:cNvPicPr>
              <p:nvPr/>
            </p:nvPicPr>
            <p:blipFill>
              <a:blip r:embed="rId3">
                <a:biLevel thresh="25000"/>
              </a:blip>
              <a:stretch>
                <a:fillRect/>
              </a:stretch>
            </p:blipFill>
            <p:spPr>
              <a:xfrm>
                <a:off x="7196158" y="2475035"/>
                <a:ext cx="469879" cy="469879"/>
              </a:xfrm>
              <a:prstGeom prst="rect">
                <a:avLst/>
              </a:prstGeom>
            </p:spPr>
          </p:pic>
          <p:sp>
            <p:nvSpPr>
              <p:cNvPr id="106" name="Rectangle 105"/>
              <p:cNvSpPr/>
              <p:nvPr/>
            </p:nvSpPr>
            <p:spPr>
              <a:xfrm>
                <a:off x="7122932" y="3068823"/>
                <a:ext cx="1457505"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Spark on HDInsight</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pic>
            <p:nvPicPr>
              <p:cNvPr id="109" name="Picture 8" descr="https://zeppelin.incubator.apache.org/assets/themes/zeppelin/img/spark_logo.jp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801030" y="2392990"/>
                <a:ext cx="597163" cy="597163"/>
              </a:xfrm>
              <a:prstGeom prst="rect">
                <a:avLst/>
              </a:prstGeom>
              <a:noFill/>
              <a:extLst>
                <a:ext uri="{909E8E84-426E-40DD-AFC4-6F175D3DCCD1}">
                  <a14:hiddenFill xmlns:a14="http://schemas.microsoft.com/office/drawing/2010/main">
                    <a:solidFill>
                      <a:srgbClr val="FFFFFF"/>
                    </a:solidFill>
                  </a14:hiddenFill>
                </a:ext>
              </a:extLst>
            </p:spPr>
          </p:pic>
        </p:grpSp>
        <p:sp>
          <p:nvSpPr>
            <p:cNvPr id="112" name="Up-Down Arrow 111"/>
            <p:cNvSpPr/>
            <p:nvPr/>
          </p:nvSpPr>
          <p:spPr bwMode="auto">
            <a:xfrm>
              <a:off x="7143472" y="3373948"/>
              <a:ext cx="277460" cy="623037"/>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Up-Down Arrow 112"/>
            <p:cNvSpPr/>
            <p:nvPr/>
          </p:nvSpPr>
          <p:spPr bwMode="auto">
            <a:xfrm>
              <a:off x="7143472" y="1782734"/>
              <a:ext cx="277460" cy="514220"/>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117" name="Group 116"/>
          <p:cNvGrpSpPr/>
          <p:nvPr/>
        </p:nvGrpSpPr>
        <p:grpSpPr>
          <a:xfrm>
            <a:off x="8156270" y="3573460"/>
            <a:ext cx="2125284" cy="1115515"/>
            <a:chOff x="8156270" y="3573460"/>
            <a:chExt cx="2125284" cy="1115515"/>
          </a:xfrm>
        </p:grpSpPr>
        <p:grpSp>
          <p:nvGrpSpPr>
            <p:cNvPr id="60" name="Group 59"/>
            <p:cNvGrpSpPr/>
            <p:nvPr/>
          </p:nvGrpSpPr>
          <p:grpSpPr>
            <a:xfrm>
              <a:off x="8917817" y="3573460"/>
              <a:ext cx="1363737" cy="1115515"/>
              <a:chOff x="9185334" y="3775291"/>
              <a:chExt cx="2007135" cy="1567903"/>
            </a:xfrm>
          </p:grpSpPr>
          <p:grpSp>
            <p:nvGrpSpPr>
              <p:cNvPr id="58" name="Group 57"/>
              <p:cNvGrpSpPr/>
              <p:nvPr/>
            </p:nvGrpSpPr>
            <p:grpSpPr>
              <a:xfrm>
                <a:off x="9185334" y="3775291"/>
                <a:ext cx="2007135" cy="1567903"/>
                <a:chOff x="9185334" y="3775291"/>
                <a:chExt cx="2007135" cy="1567903"/>
              </a:xfrm>
            </p:grpSpPr>
            <p:sp>
              <p:nvSpPr>
                <p:cNvPr id="33" name="Rectangle 32"/>
                <p:cNvSpPr/>
                <p:nvPr/>
              </p:nvSpPr>
              <p:spPr bwMode="auto">
                <a:xfrm>
                  <a:off x="9185334" y="3775291"/>
                  <a:ext cx="2007135" cy="1567903"/>
                </a:xfrm>
                <a:prstGeom prst="rect">
                  <a:avLst/>
                </a:prstGeom>
                <a:solidFill>
                  <a:schemeClr val="accent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pic>
              <p:nvPicPr>
                <p:cNvPr id="32" name="Picture 31"/>
                <p:cNvPicPr>
                  <a:picLocks noChangeAspect="1"/>
                </p:cNvPicPr>
                <p:nvPr/>
              </p:nvPicPr>
              <p:blipFill>
                <a:blip r:embed="rId6">
                  <a:biLevel thresh="25000"/>
                </a:blip>
                <a:stretch>
                  <a:fillRect/>
                </a:stretch>
              </p:blipFill>
              <p:spPr>
                <a:xfrm>
                  <a:off x="9664601" y="3983189"/>
                  <a:ext cx="780290" cy="780290"/>
                </a:xfrm>
                <a:prstGeom prst="rect">
                  <a:avLst/>
                </a:prstGeom>
              </p:spPr>
            </p:pic>
          </p:grpSp>
          <p:sp>
            <p:nvSpPr>
              <p:cNvPr id="35" name="Rectangle 34"/>
              <p:cNvSpPr/>
              <p:nvPr/>
            </p:nvSpPr>
            <p:spPr>
              <a:xfrm>
                <a:off x="9313945" y="4899713"/>
                <a:ext cx="1660317" cy="276871"/>
              </a:xfrm>
              <a:prstGeom prst="rect">
                <a:avLst/>
              </a:prstGeom>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SQL DW</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sp>
          <p:nvSpPr>
            <p:cNvPr id="114" name="Right Arrow 113"/>
            <p:cNvSpPr/>
            <p:nvPr/>
          </p:nvSpPr>
          <p:spPr bwMode="auto">
            <a:xfrm>
              <a:off x="8156270" y="4030662"/>
              <a:ext cx="761545" cy="334066"/>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115" name="Up-Down Arrow 114"/>
          <p:cNvSpPr/>
          <p:nvPr/>
        </p:nvSpPr>
        <p:spPr bwMode="auto">
          <a:xfrm>
            <a:off x="9430517" y="1766516"/>
            <a:ext cx="277460" cy="1806944"/>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121" name="Group 120"/>
          <p:cNvGrpSpPr/>
          <p:nvPr/>
        </p:nvGrpSpPr>
        <p:grpSpPr>
          <a:xfrm>
            <a:off x="8156270" y="4852997"/>
            <a:ext cx="2348308" cy="1066800"/>
            <a:chOff x="8156270" y="4852997"/>
            <a:chExt cx="2348308" cy="1066800"/>
          </a:xfrm>
        </p:grpSpPr>
        <p:sp>
          <p:nvSpPr>
            <p:cNvPr id="120" name="Right Arrow 119"/>
            <p:cNvSpPr/>
            <p:nvPr/>
          </p:nvSpPr>
          <p:spPr bwMode="auto">
            <a:xfrm>
              <a:off x="8156270" y="5189831"/>
              <a:ext cx="761545" cy="334066"/>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119" name="Group 118"/>
            <p:cNvGrpSpPr/>
            <p:nvPr/>
          </p:nvGrpSpPr>
          <p:grpSpPr>
            <a:xfrm>
              <a:off x="8844261" y="4852997"/>
              <a:ext cx="1660317" cy="1066800"/>
              <a:chOff x="8844261" y="4852997"/>
              <a:chExt cx="1660317" cy="1066800"/>
            </a:xfrm>
          </p:grpSpPr>
          <p:grpSp>
            <p:nvGrpSpPr>
              <p:cNvPr id="19" name="Group 18"/>
              <p:cNvGrpSpPr/>
              <p:nvPr/>
            </p:nvGrpSpPr>
            <p:grpSpPr>
              <a:xfrm>
                <a:off x="8844261" y="4852997"/>
                <a:ext cx="1660317" cy="1066800"/>
                <a:chOff x="4302012" y="1540624"/>
                <a:chExt cx="1660317" cy="1066800"/>
              </a:xfrm>
            </p:grpSpPr>
            <p:sp>
              <p:nvSpPr>
                <p:cNvPr id="38" name="Rectangle 37"/>
                <p:cNvSpPr/>
                <p:nvPr/>
              </p:nvSpPr>
              <p:spPr bwMode="auto">
                <a:xfrm>
                  <a:off x="4375567" y="1540624"/>
                  <a:ext cx="1424613" cy="1066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26"/>
                <p:cNvSpPr/>
                <p:nvPr/>
              </p:nvSpPr>
              <p:spPr>
                <a:xfrm>
                  <a:off x="4302012" y="2321358"/>
                  <a:ext cx="1660317" cy="276871"/>
                </a:xfrm>
                <a:prstGeom prst="rect">
                  <a:avLst/>
                </a:prstGeom>
                <a:noFill/>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Data Catalog</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pic>
            <p:nvPicPr>
              <p:cNvPr id="118" name="Picture 117"/>
              <p:cNvPicPr>
                <a:picLocks noChangeAspect="1"/>
              </p:cNvPicPr>
              <p:nvPr/>
            </p:nvPicPr>
            <p:blipFill>
              <a:blip r:embed="rId7">
                <a:biLevel thresh="25000"/>
              </a:blip>
              <a:stretch>
                <a:fillRect/>
              </a:stretch>
            </p:blipFill>
            <p:spPr>
              <a:xfrm>
                <a:off x="9339853" y="5011753"/>
                <a:ext cx="519663" cy="519663"/>
              </a:xfrm>
              <a:prstGeom prst="rect">
                <a:avLst/>
              </a:prstGeom>
            </p:spPr>
          </p:pic>
        </p:grpSp>
      </p:grpSp>
    </p:spTree>
    <p:extLst>
      <p:ext uri="{BB962C8B-B14F-4D97-AF65-F5344CB8AC3E}">
        <p14:creationId xmlns:p14="http://schemas.microsoft.com/office/powerpoint/2010/main" val="307942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500"/>
                                        <p:tgtEl>
                                          <p:spTgt spid="10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6"/>
                                        </p:tgtEl>
                                        <p:attrNameLst>
                                          <p:attrName>style.visibility</p:attrName>
                                        </p:attrNameLst>
                                      </p:cBhvr>
                                      <p:to>
                                        <p:strVal val="visible"/>
                                      </p:to>
                                    </p:set>
                                    <p:animEffect transition="in" filter="fade">
                                      <p:cBhvr>
                                        <p:cTn id="32" dur="500"/>
                                        <p:tgtEl>
                                          <p:spTgt spid="1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fade">
                                      <p:cBhvr>
                                        <p:cTn id="37" dur="500"/>
                                        <p:tgtEl>
                                          <p:spTgt spid="1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fade">
                                      <p:cBhvr>
                                        <p:cTn id="47" dur="500"/>
                                        <p:tgtEl>
                                          <p:spTgt spid="1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0" grpId="0" animBg="1"/>
      <p:bldP spid="1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endParaRPr lang="en-US" dirty="0"/>
          </a:p>
        </p:txBody>
      </p:sp>
      <p:sp>
        <p:nvSpPr>
          <p:cNvPr id="4" name="Text Placeholder 3"/>
          <p:cNvSpPr>
            <a:spLocks noGrp="1"/>
          </p:cNvSpPr>
          <p:nvPr>
            <p:ph type="body" sz="quarter" idx="12"/>
          </p:nvPr>
        </p:nvSpPr>
        <p:spPr/>
        <p:txBody>
          <a:bodyPr/>
          <a:lstStyle/>
          <a:p>
            <a:r>
              <a:rPr lang="en-US"/>
              <a:t>Ingest data to ADLS using ADF</a:t>
            </a:r>
          </a:p>
          <a:p>
            <a:endParaRPr lang="en-US" dirty="0"/>
          </a:p>
        </p:txBody>
      </p:sp>
    </p:spTree>
    <p:extLst>
      <p:ext uri="{BB962C8B-B14F-4D97-AF65-F5344CB8AC3E}">
        <p14:creationId xmlns:p14="http://schemas.microsoft.com/office/powerpoint/2010/main" val="2984812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47688" y="295275"/>
            <a:ext cx="11888787" cy="917575"/>
          </a:xfrm>
        </p:spPr>
        <p:txBody>
          <a:bodyPr/>
          <a:lstStyle/>
          <a:p>
            <a:r>
              <a:rPr lang="en-US" dirty="0"/>
              <a:t>Demo: Event Ingestion Patterns</a:t>
            </a:r>
          </a:p>
        </p:txBody>
      </p:sp>
      <p:sp>
        <p:nvSpPr>
          <p:cNvPr id="61" name="Flowchart: Multidocument 60"/>
          <p:cNvSpPr>
            <a:spLocks noChangeAspect="1"/>
          </p:cNvSpPr>
          <p:nvPr/>
        </p:nvSpPr>
        <p:spPr bwMode="auto">
          <a:xfrm>
            <a:off x="10013968" y="3277124"/>
            <a:ext cx="1611544" cy="805291"/>
          </a:xfrm>
          <a:prstGeom prst="flowChartMultidocumen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1"/>
                </a:solidFill>
                <a:effectLst/>
                <a:uLnTx/>
                <a:uFillTx/>
              </a:rPr>
              <a:t>Transformed Data</a:t>
            </a:r>
          </a:p>
        </p:txBody>
      </p:sp>
      <p:sp>
        <p:nvSpPr>
          <p:cNvPr id="66" name="Striped Right Arrow 65"/>
          <p:cNvSpPr/>
          <p:nvPr/>
        </p:nvSpPr>
        <p:spPr bwMode="auto">
          <a:xfrm>
            <a:off x="9218057" y="3039528"/>
            <a:ext cx="719543" cy="668186"/>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endParaRPr>
          </a:p>
        </p:txBody>
      </p:sp>
      <p:grpSp>
        <p:nvGrpSpPr>
          <p:cNvPr id="81" name="Group 80"/>
          <p:cNvGrpSpPr/>
          <p:nvPr/>
        </p:nvGrpSpPr>
        <p:grpSpPr>
          <a:xfrm>
            <a:off x="7604206" y="5066508"/>
            <a:ext cx="1329021" cy="1294134"/>
            <a:chOff x="8165816" y="5482760"/>
            <a:chExt cx="1329021" cy="1294134"/>
          </a:xfrm>
        </p:grpSpPr>
        <p:grpSp>
          <p:nvGrpSpPr>
            <p:cNvPr id="43" name="Group 42"/>
            <p:cNvGrpSpPr/>
            <p:nvPr/>
          </p:nvGrpSpPr>
          <p:grpSpPr>
            <a:xfrm>
              <a:off x="8169375" y="5611435"/>
              <a:ext cx="1325462" cy="1165459"/>
              <a:chOff x="7817067" y="5013646"/>
              <a:chExt cx="1325462" cy="1235941"/>
            </a:xfrm>
          </p:grpSpPr>
          <p:sp>
            <p:nvSpPr>
              <p:cNvPr id="37" name="Bent-Up Arrow 36"/>
              <p:cNvSpPr/>
              <p:nvPr/>
            </p:nvSpPr>
            <p:spPr bwMode="auto">
              <a:xfrm rot="5400000">
                <a:off x="7861827" y="4968886"/>
                <a:ext cx="1235941" cy="1325462"/>
              </a:xfrm>
              <a:prstGeom prst="bentUp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53" name="Rectangle 52"/>
              <p:cNvSpPr/>
              <p:nvPr/>
            </p:nvSpPr>
            <p:spPr>
              <a:xfrm>
                <a:off x="7837190" y="5735661"/>
                <a:ext cx="1271016"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cs typeface="Segoe UI Semilight" panose="020B0402040204020203" pitchFamily="34" charset="0"/>
                  </a:rPr>
                  <a:t>Raw Events</a:t>
                </a:r>
                <a:endParaRPr kumimoji="0" lang="en-US" sz="1600" b="0" i="0" u="none" strike="noStrike" kern="0" cap="none" spc="0" normalizeH="0" baseline="0" noProof="0" dirty="0">
                  <a:ln>
                    <a:noFill/>
                  </a:ln>
                  <a:solidFill>
                    <a:schemeClr val="bg1"/>
                  </a:solidFill>
                  <a:effectLst/>
                  <a:uLnTx/>
                  <a:uFillTx/>
                </a:endParaRPr>
              </a:p>
            </p:txBody>
          </p:sp>
        </p:grpSp>
        <p:sp>
          <p:nvSpPr>
            <p:cNvPr id="65" name="Rectangle 64"/>
            <p:cNvSpPr/>
            <p:nvPr/>
          </p:nvSpPr>
          <p:spPr bwMode="auto">
            <a:xfrm>
              <a:off x="8165816" y="5534225"/>
              <a:ext cx="304421" cy="4571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84" name="Rectangle 83"/>
            <p:cNvSpPr/>
            <p:nvPr/>
          </p:nvSpPr>
          <p:spPr bwMode="auto">
            <a:xfrm>
              <a:off x="8165933" y="5482760"/>
              <a:ext cx="304421" cy="1938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pic>
        <p:nvPicPr>
          <p:cNvPr id="8" name="Picture 7"/>
          <p:cNvPicPr>
            <a:picLocks noChangeAspect="1"/>
          </p:cNvPicPr>
          <p:nvPr/>
        </p:nvPicPr>
        <p:blipFill rotWithShape="1">
          <a:blip r:embed="rId3"/>
          <a:srcRect l="33106" r="36704"/>
          <a:stretch/>
        </p:blipFill>
        <p:spPr>
          <a:xfrm>
            <a:off x="55514" y="2736742"/>
            <a:ext cx="2428923" cy="1390650"/>
          </a:xfrm>
          <a:prstGeom prst="rect">
            <a:avLst/>
          </a:prstGeom>
        </p:spPr>
      </p:pic>
      <p:sp>
        <p:nvSpPr>
          <p:cNvPr id="34" name="Striped Right Arrow 33"/>
          <p:cNvSpPr>
            <a:spLocks noChangeAspect="1"/>
          </p:cNvSpPr>
          <p:nvPr/>
        </p:nvSpPr>
        <p:spPr bwMode="auto">
          <a:xfrm>
            <a:off x="1788270" y="2982097"/>
            <a:ext cx="1215241" cy="783049"/>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rPr>
              <a:t>Events</a:t>
            </a:r>
          </a:p>
        </p:txBody>
      </p:sp>
      <p:grpSp>
        <p:nvGrpSpPr>
          <p:cNvPr id="13" name="Group 12"/>
          <p:cNvGrpSpPr/>
          <p:nvPr/>
        </p:nvGrpSpPr>
        <p:grpSpPr>
          <a:xfrm>
            <a:off x="3019333" y="1955750"/>
            <a:ext cx="2366370" cy="2845741"/>
            <a:chOff x="3090078" y="1973262"/>
            <a:chExt cx="2366370" cy="2845741"/>
          </a:xfrm>
        </p:grpSpPr>
        <p:sp>
          <p:nvSpPr>
            <p:cNvPr id="60" name="Rectangle 59"/>
            <p:cNvSpPr/>
            <p:nvPr/>
          </p:nvSpPr>
          <p:spPr bwMode="auto">
            <a:xfrm>
              <a:off x="3090078" y="1973262"/>
              <a:ext cx="2366370" cy="2845741"/>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1" name="Rectangle 30"/>
            <p:cNvSpPr/>
            <p:nvPr/>
          </p:nvSpPr>
          <p:spPr>
            <a:xfrm>
              <a:off x="3835506" y="2529898"/>
              <a:ext cx="1534693"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600" b="0" i="0" u="none" strike="noStrike" kern="0" cap="none" spc="0" normalizeH="0" baseline="0" noProof="0" dirty="0">
                <a:ln>
                  <a:noFill/>
                </a:ln>
                <a:solidFill>
                  <a:srgbClr val="FFFFFF"/>
                </a:solidFill>
                <a:effectLst/>
                <a:uLnTx/>
                <a:uFillTx/>
              </a:endParaRPr>
            </a:p>
          </p:txBody>
        </p:sp>
        <p:sp>
          <p:nvSpPr>
            <p:cNvPr id="32" name="Freeform 31"/>
            <p:cNvSpPr/>
            <p:nvPr/>
          </p:nvSpPr>
          <p:spPr bwMode="auto">
            <a:xfrm>
              <a:off x="3245995" y="2393549"/>
              <a:ext cx="445398" cy="49009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6" name="Rectangle 85"/>
            <p:cNvSpPr/>
            <p:nvPr/>
          </p:nvSpPr>
          <p:spPr>
            <a:xfrm>
              <a:off x="3673677" y="4318813"/>
              <a:ext cx="166031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Event Collection</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pic>
          <p:nvPicPr>
            <p:cNvPr id="9" name="Picture 8"/>
            <p:cNvPicPr>
              <a:picLocks noChangeAspect="1"/>
            </p:cNvPicPr>
            <p:nvPr/>
          </p:nvPicPr>
          <p:blipFill>
            <a:blip r:embed="rId4"/>
            <a:stretch>
              <a:fillRect/>
            </a:stretch>
          </p:blipFill>
          <p:spPr>
            <a:xfrm>
              <a:off x="3169924" y="3033603"/>
              <a:ext cx="2200275" cy="893445"/>
            </a:xfrm>
            <a:prstGeom prst="rect">
              <a:avLst/>
            </a:prstGeom>
          </p:spPr>
        </p:pic>
      </p:grpSp>
      <p:grpSp>
        <p:nvGrpSpPr>
          <p:cNvPr id="14" name="Group 13"/>
          <p:cNvGrpSpPr/>
          <p:nvPr/>
        </p:nvGrpSpPr>
        <p:grpSpPr>
          <a:xfrm>
            <a:off x="6562104" y="1919242"/>
            <a:ext cx="2490416" cy="2848582"/>
            <a:chOff x="6795679" y="1970421"/>
            <a:chExt cx="2490416" cy="2848582"/>
          </a:xfrm>
        </p:grpSpPr>
        <p:sp>
          <p:nvSpPr>
            <p:cNvPr id="63" name="Rectangle 62"/>
            <p:cNvSpPr/>
            <p:nvPr/>
          </p:nvSpPr>
          <p:spPr bwMode="auto">
            <a:xfrm>
              <a:off x="6795679" y="1970421"/>
              <a:ext cx="2490416" cy="2848582"/>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7528" y="2324356"/>
              <a:ext cx="628933" cy="515836"/>
            </a:xfrm>
            <a:prstGeom prst="rect">
              <a:avLst/>
            </a:prstGeom>
          </p:spPr>
        </p:pic>
        <p:sp>
          <p:nvSpPr>
            <p:cNvPr id="39" name="Rectangle 38"/>
            <p:cNvSpPr/>
            <p:nvPr/>
          </p:nvSpPr>
          <p:spPr>
            <a:xfrm>
              <a:off x="7534546" y="2276973"/>
              <a:ext cx="1577035" cy="584775"/>
            </a:xfrm>
            <a:prstGeom prst="rect">
              <a:avLst/>
            </a:prstGeom>
          </p:spPr>
          <p:txBody>
            <a:bodyPr wrap="non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6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p>
            <a:p>
              <a:pPr marL="0" marR="0" lvl="0" indent="0" defTabSz="914340" eaLnBrk="1" fontAlgn="auto" latinLnBrk="0" hangingPunct="1">
                <a:lnSpc>
                  <a:spcPct val="100000"/>
                </a:lnSpc>
                <a:spcBef>
                  <a:spcPts val="0"/>
                </a:spcBef>
                <a:spcAft>
                  <a:spcPts val="0"/>
                </a:spcAft>
                <a:buClrTx/>
                <a:buSzTx/>
                <a:buFontTx/>
                <a:buNone/>
                <a:tabLst/>
                <a:defRPr/>
              </a:pPr>
              <a:r>
                <a:rPr kumimoji="0" lang="en-US" sz="16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Stream Analytics</a:t>
              </a:r>
            </a:p>
          </p:txBody>
        </p:sp>
        <p:sp>
          <p:nvSpPr>
            <p:cNvPr id="87" name="Rectangle 86"/>
            <p:cNvSpPr/>
            <p:nvPr/>
          </p:nvSpPr>
          <p:spPr>
            <a:xfrm>
              <a:off x="7335657" y="4318813"/>
              <a:ext cx="166031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Stream Processing</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pic>
          <p:nvPicPr>
            <p:cNvPr id="10" name="Picture 9"/>
            <p:cNvPicPr>
              <a:picLocks noChangeAspect="1"/>
            </p:cNvPicPr>
            <p:nvPr/>
          </p:nvPicPr>
          <p:blipFill>
            <a:blip r:embed="rId6"/>
            <a:stretch>
              <a:fillRect/>
            </a:stretch>
          </p:blipFill>
          <p:spPr>
            <a:xfrm>
              <a:off x="6827322" y="2982450"/>
              <a:ext cx="2446020" cy="809244"/>
            </a:xfrm>
            <a:prstGeom prst="rect">
              <a:avLst/>
            </a:prstGeom>
          </p:spPr>
        </p:pic>
      </p:grpSp>
      <p:grpSp>
        <p:nvGrpSpPr>
          <p:cNvPr id="12" name="Group 11"/>
          <p:cNvGrpSpPr/>
          <p:nvPr/>
        </p:nvGrpSpPr>
        <p:grpSpPr>
          <a:xfrm>
            <a:off x="9150902" y="4756989"/>
            <a:ext cx="3047048" cy="1949288"/>
            <a:chOff x="9317017" y="4710642"/>
            <a:chExt cx="3047048" cy="1949288"/>
          </a:xfrm>
        </p:grpSpPr>
        <p:grpSp>
          <p:nvGrpSpPr>
            <p:cNvPr id="47" name="Group 46"/>
            <p:cNvGrpSpPr>
              <a:grpSpLocks/>
            </p:cNvGrpSpPr>
            <p:nvPr/>
          </p:nvGrpSpPr>
          <p:grpSpPr>
            <a:xfrm>
              <a:off x="9646070" y="4710642"/>
              <a:ext cx="534013" cy="357738"/>
              <a:chOff x="8588655" y="3482322"/>
              <a:chExt cx="2571750" cy="2016125"/>
            </a:xfrm>
          </p:grpSpPr>
          <p:sp>
            <p:nvSpPr>
              <p:cNvPr id="49"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48" name="Rectangle 47"/>
            <p:cNvSpPr/>
            <p:nvPr/>
          </p:nvSpPr>
          <p:spPr>
            <a:xfrm>
              <a:off x="10228921" y="4760018"/>
              <a:ext cx="166031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Data Lake Store</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pic>
          <p:nvPicPr>
            <p:cNvPr id="11" name="Picture 10"/>
            <p:cNvPicPr>
              <a:picLocks noChangeAspect="1"/>
            </p:cNvPicPr>
            <p:nvPr/>
          </p:nvPicPr>
          <p:blipFill>
            <a:blip r:embed="rId7"/>
            <a:stretch>
              <a:fillRect/>
            </a:stretch>
          </p:blipFill>
          <p:spPr>
            <a:xfrm>
              <a:off x="9317017" y="5159742"/>
              <a:ext cx="3047048" cy="1500188"/>
            </a:xfrm>
            <a:prstGeom prst="rect">
              <a:avLst/>
            </a:prstGeom>
          </p:spPr>
        </p:pic>
      </p:grpSp>
      <p:sp>
        <p:nvSpPr>
          <p:cNvPr id="44" name="Striped Right Arrow 43"/>
          <p:cNvSpPr/>
          <p:nvPr/>
        </p:nvSpPr>
        <p:spPr bwMode="auto">
          <a:xfrm>
            <a:off x="5362845" y="2990902"/>
            <a:ext cx="1215241" cy="783049"/>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rPr>
              <a:t>Events</a:t>
            </a:r>
          </a:p>
        </p:txBody>
      </p:sp>
      <p:grpSp>
        <p:nvGrpSpPr>
          <p:cNvPr id="17" name="Group 16"/>
          <p:cNvGrpSpPr/>
          <p:nvPr/>
        </p:nvGrpSpPr>
        <p:grpSpPr>
          <a:xfrm>
            <a:off x="9214243" y="244378"/>
            <a:ext cx="2920365" cy="2316601"/>
            <a:chOff x="9214243" y="244378"/>
            <a:chExt cx="2920365" cy="2316601"/>
          </a:xfrm>
        </p:grpSpPr>
        <p:grpSp>
          <p:nvGrpSpPr>
            <p:cNvPr id="62" name="Group 61"/>
            <p:cNvGrpSpPr/>
            <p:nvPr/>
          </p:nvGrpSpPr>
          <p:grpSpPr>
            <a:xfrm>
              <a:off x="9418637" y="244378"/>
              <a:ext cx="2520506" cy="461408"/>
              <a:chOff x="10335701" y="395090"/>
              <a:chExt cx="2520506" cy="461408"/>
            </a:xfrm>
          </p:grpSpPr>
          <p:grpSp>
            <p:nvGrpSpPr>
              <p:cNvPr id="74" name="Group 73"/>
              <p:cNvGrpSpPr/>
              <p:nvPr/>
            </p:nvGrpSpPr>
            <p:grpSpPr>
              <a:xfrm>
                <a:off x="10335701" y="408158"/>
                <a:ext cx="399053" cy="255055"/>
                <a:chOff x="4481847" y="2708926"/>
                <a:chExt cx="673103" cy="430214"/>
              </a:xfrm>
              <a:solidFill>
                <a:schemeClr val="bg1"/>
              </a:solidFill>
            </p:grpSpPr>
            <p:sp>
              <p:nvSpPr>
                <p:cNvPr id="75"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76"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77"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78"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79"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grpSp>
          <p:sp>
            <p:nvSpPr>
              <p:cNvPr id="80" name="Rectangle 79"/>
              <p:cNvSpPr/>
              <p:nvPr/>
            </p:nvSpPr>
            <p:spPr>
              <a:xfrm>
                <a:off x="10692794" y="395090"/>
                <a:ext cx="2163413" cy="461408"/>
              </a:xfrm>
              <a:prstGeom prst="rect">
                <a:avLst/>
              </a:prstGeom>
            </p:spPr>
            <p:txBody>
              <a:bodyPr wrap="non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Power BI Real Time Dashboards</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a:p>
                <a:pPr marL="0" marR="0" lvl="0" indent="0" defTabSz="914340" eaLnBrk="1" fontAlgn="auto" latinLnBrk="0" hangingPunct="1">
                  <a:lnSpc>
                    <a:spcPct val="100000"/>
                  </a:lnSpc>
                  <a:spcBef>
                    <a:spcPts val="0"/>
                  </a:spcBef>
                  <a:spcAft>
                    <a:spcPts val="0"/>
                  </a:spcAft>
                  <a:buClrTx/>
                  <a:buSzTx/>
                  <a:buFontTx/>
                  <a:buNone/>
                  <a:tabLst/>
                  <a:defRPr/>
                </a:pPr>
                <a:endPar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endParaRPr>
              </a:p>
            </p:txBody>
          </p:sp>
        </p:grpSp>
        <p:pic>
          <p:nvPicPr>
            <p:cNvPr id="15" name="Picture 14"/>
            <p:cNvPicPr>
              <a:picLocks noChangeAspect="1"/>
            </p:cNvPicPr>
            <p:nvPr/>
          </p:nvPicPr>
          <p:blipFill>
            <a:blip r:embed="rId8"/>
            <a:stretch>
              <a:fillRect/>
            </a:stretch>
          </p:blipFill>
          <p:spPr>
            <a:xfrm>
              <a:off x="9214243" y="566444"/>
              <a:ext cx="2920365" cy="1994535"/>
            </a:xfrm>
            <a:prstGeom prst="rect">
              <a:avLst/>
            </a:prstGeom>
          </p:spPr>
        </p:pic>
      </p:grpSp>
      <p:sp>
        <p:nvSpPr>
          <p:cNvPr id="67" name="Striped Right Arrow 66"/>
          <p:cNvSpPr/>
          <p:nvPr/>
        </p:nvSpPr>
        <p:spPr bwMode="auto">
          <a:xfrm rot="16200000">
            <a:off x="10344202" y="2586657"/>
            <a:ext cx="719543" cy="668186"/>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endParaRPr>
          </a:p>
        </p:txBody>
      </p:sp>
      <p:sp>
        <p:nvSpPr>
          <p:cNvPr id="29" name="TextBox 28"/>
          <p:cNvSpPr txBox="1"/>
          <p:nvPr/>
        </p:nvSpPr>
        <p:spPr>
          <a:xfrm flipH="1">
            <a:off x="1981431" y="5019496"/>
            <a:ext cx="5513937" cy="166199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Use </a:t>
            </a:r>
            <a:r>
              <a:rPr kumimoji="0" lang="en-US" sz="1800" b="1" i="0" u="none" strike="noStrike" kern="0" cap="none" spc="0" normalizeH="0" baseline="0" noProof="0">
                <a:ln>
                  <a:noFill/>
                </a:ln>
                <a:gradFill>
                  <a:gsLst>
                    <a:gs pos="2917">
                      <a:schemeClr val="tx1"/>
                    </a:gs>
                    <a:gs pos="30000">
                      <a:schemeClr val="tx1"/>
                    </a:gs>
                  </a:gsLst>
                  <a:lin ang="5400000" scaled="0"/>
                </a:gradFill>
                <a:effectLst/>
                <a:uLnTx/>
                <a:uFillTx/>
              </a:rPr>
              <a:t>ADLS for </a:t>
            </a: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store streaming data</a:t>
            </a:r>
          </a:p>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Hyper </a:t>
            </a:r>
            <a:r>
              <a:rPr kumimoji="0" lang="en-US" sz="1600" b="1" i="0" u="none" strike="noStrike" kern="0" cap="none" spc="0" normalizeH="0" baseline="0" noProof="0" dirty="0">
                <a:ln>
                  <a:noFill/>
                </a:ln>
                <a:gradFill>
                  <a:gsLst>
                    <a:gs pos="2917">
                      <a:schemeClr val="tx1"/>
                    </a:gs>
                    <a:gs pos="30000">
                      <a:schemeClr val="tx1"/>
                    </a:gs>
                  </a:gsLst>
                  <a:lin ang="5400000" scaled="0"/>
                </a:gradFill>
                <a:effectLst/>
                <a:uLnTx/>
                <a:uFillTx/>
              </a:rPr>
              <a:t>scale</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 </a:t>
            </a:r>
            <a:r>
              <a:rPr kumimoji="0" lang="en-US" sz="1600" b="1" i="0" u="none" strike="noStrike" kern="0" cap="none" spc="0" normalizeH="0" baseline="0" noProof="0" dirty="0">
                <a:ln>
                  <a:noFill/>
                </a:ln>
                <a:gradFill>
                  <a:gsLst>
                    <a:gs pos="2917">
                      <a:schemeClr val="tx1"/>
                    </a:gs>
                    <a:gs pos="30000">
                      <a:schemeClr val="tx1"/>
                    </a:gs>
                  </a:gsLst>
                  <a:lin ang="5400000" scaled="0"/>
                </a:gradFill>
                <a:effectLst/>
                <a:uLnTx/>
                <a:uFillTx/>
              </a:rPr>
              <a:t>performant</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 store for high </a:t>
            </a:r>
            <a:r>
              <a:rPr kumimoji="0" lang="en-US" sz="1600" b="1" i="0" u="none" strike="noStrike" kern="0" cap="none" spc="0" normalizeH="0" baseline="0" noProof="0" dirty="0">
                <a:ln>
                  <a:noFill/>
                </a:ln>
                <a:gradFill>
                  <a:gsLst>
                    <a:gs pos="2917">
                      <a:schemeClr val="tx1"/>
                    </a:gs>
                    <a:gs pos="30000">
                      <a:schemeClr val="tx1"/>
                    </a:gs>
                  </a:gsLst>
                  <a:lin ang="5400000" scaled="0"/>
                </a:gradFill>
                <a:effectLst/>
                <a:uLnTx/>
                <a:uFillTx/>
              </a:rPr>
              <a:t>speed</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 high </a:t>
            </a:r>
            <a:r>
              <a:rPr kumimoji="0" lang="en-US" sz="1600" b="1" i="0" u="none" strike="noStrike" kern="0" cap="none" spc="0" normalizeH="0" baseline="0" noProof="0" dirty="0">
                <a:ln>
                  <a:noFill/>
                </a:ln>
                <a:gradFill>
                  <a:gsLst>
                    <a:gs pos="2917">
                      <a:schemeClr val="tx1"/>
                    </a:gs>
                    <a:gs pos="30000">
                      <a:schemeClr val="tx1"/>
                    </a:gs>
                  </a:gsLst>
                  <a:lin ang="5400000" scaled="0"/>
                </a:gradFill>
                <a:effectLst/>
                <a:uLnTx/>
                <a:uFillTx/>
              </a:rPr>
              <a:t>volume</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 data, with </a:t>
            </a:r>
            <a:r>
              <a:rPr kumimoji="0" lang="en-US" sz="1600" b="1" i="0" u="none" strike="noStrike" kern="0" cap="none" spc="0" normalizeH="0" baseline="0" noProof="0" dirty="0">
                <a:ln>
                  <a:noFill/>
                </a:ln>
                <a:gradFill>
                  <a:gsLst>
                    <a:gs pos="2917">
                      <a:schemeClr val="tx1"/>
                    </a:gs>
                    <a:gs pos="30000">
                      <a:schemeClr val="tx1"/>
                    </a:gs>
                  </a:gsLst>
                  <a:lin ang="5400000" scaled="0"/>
                </a:gradFill>
                <a:effectLst/>
                <a:uLnTx/>
                <a:uFillTx/>
              </a:rPr>
              <a:t>various formats</a:t>
            </a:r>
          </a:p>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First class </a:t>
            </a:r>
            <a:r>
              <a:rPr kumimoji="0" lang="en-US" sz="1600" b="1" i="0" u="none" strike="noStrike" kern="0" cap="none" spc="0" normalizeH="0" baseline="0" noProof="0" dirty="0">
                <a:ln>
                  <a:noFill/>
                </a:ln>
                <a:gradFill>
                  <a:gsLst>
                    <a:gs pos="2917">
                      <a:schemeClr val="tx1"/>
                    </a:gs>
                    <a:gs pos="30000">
                      <a:schemeClr val="tx1"/>
                    </a:gs>
                  </a:gsLst>
                  <a:lin ang="5400000" scaled="0"/>
                </a:gradFill>
                <a:effectLst/>
                <a:uLnTx/>
                <a:uFillTx/>
              </a:rPr>
              <a:t>connectors</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 to ASA</a:t>
            </a:r>
          </a:p>
          <a:p>
            <a:pPr marL="171450" marR="0" lvl="0" indent="-1714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1" i="0" u="none" strike="noStrike" kern="0" cap="none" spc="0" normalizeH="0" baseline="0" noProof="0" dirty="0">
                <a:ln>
                  <a:noFill/>
                </a:ln>
                <a:gradFill>
                  <a:gsLst>
                    <a:gs pos="2917">
                      <a:schemeClr val="tx1"/>
                    </a:gs>
                    <a:gs pos="30000">
                      <a:schemeClr val="tx1"/>
                    </a:gs>
                  </a:gsLst>
                  <a:lin ang="5400000" scaled="0"/>
                </a:gradFill>
                <a:effectLst/>
                <a:uLnTx/>
                <a:uFillTx/>
              </a:rPr>
              <a:t>Control </a:t>
            </a: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folder layout and file format</a:t>
            </a:r>
          </a:p>
        </p:txBody>
      </p:sp>
    </p:spTree>
    <p:extLst>
      <p:ext uri="{BB962C8B-B14F-4D97-AF65-F5344CB8AC3E}">
        <p14:creationId xmlns:p14="http://schemas.microsoft.com/office/powerpoint/2010/main" val="182734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par>
                                <p:cTn id="12" presetID="1"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left)">
                                      <p:cBhvr>
                                        <p:cTn id="18" dur="500"/>
                                        <p:tgtEl>
                                          <p:spTgt spid="44"/>
                                        </p:tgtEl>
                                      </p:cBhvr>
                                    </p:animEffec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22" presetClass="entr" presetSubtype="8"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left)">
                                      <p:cBhvr>
                                        <p:cTn id="27" dur="500"/>
                                        <p:tgtEl>
                                          <p:spTgt spid="66"/>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wipe(down)">
                                      <p:cBhvr>
                                        <p:cTn id="34" dur="500"/>
                                        <p:tgtEl>
                                          <p:spTgt spid="6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wipe(up)">
                                      <p:cBhvr>
                                        <p:cTn id="39" dur="500"/>
                                        <p:tgtEl>
                                          <p:spTgt spid="81"/>
                                        </p:tgtEl>
                                      </p:cBhvr>
                                    </p:animEffect>
                                  </p:childTnLst>
                                </p:cTn>
                              </p:par>
                              <p:par>
                                <p:cTn id="40" presetID="1"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6" grpId="0" animBg="1"/>
      <p:bldP spid="34" grpId="0" animBg="1"/>
      <p:bldP spid="44" grpId="0" animBg="1"/>
      <p:bldP spid="67" grpId="0" animBg="1"/>
      <p:bldP spid="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92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9275" y="53975"/>
            <a:ext cx="11887200" cy="998538"/>
          </a:xfrm>
        </p:spPr>
        <p:txBody>
          <a:bodyPr>
            <a:normAutofit/>
          </a:bodyPr>
          <a:lstStyle/>
          <a:p>
            <a:r>
              <a:rPr lang="en-US" dirty="0">
                <a:solidFill>
                  <a:schemeClr val="tx1"/>
                </a:solidFill>
              </a:rPr>
              <a:t>Management and Orchestration</a:t>
            </a:r>
          </a:p>
        </p:txBody>
      </p:sp>
      <p:sp>
        <p:nvSpPr>
          <p:cNvPr id="4" name="Rectangle 3"/>
          <p:cNvSpPr/>
          <p:nvPr/>
        </p:nvSpPr>
        <p:spPr bwMode="auto">
          <a:xfrm>
            <a:off x="1615083" y="2402018"/>
            <a:ext cx="2124162" cy="1219027"/>
          </a:xfrm>
          <a:prstGeom prst="rect">
            <a:avLst/>
          </a:prstGeom>
          <a:solidFill>
            <a:schemeClr val="accent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rPr>
              <a:t>Out-of-the-box tools</a:t>
            </a:r>
          </a:p>
        </p:txBody>
      </p:sp>
      <p:sp>
        <p:nvSpPr>
          <p:cNvPr id="7" name="Rectangle 6"/>
          <p:cNvSpPr/>
          <p:nvPr/>
        </p:nvSpPr>
        <p:spPr bwMode="auto">
          <a:xfrm>
            <a:off x="4858190" y="1445304"/>
            <a:ext cx="2187530" cy="756558"/>
          </a:xfrm>
          <a:prstGeom prst="rect">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Azure Data Factory</a:t>
            </a:r>
          </a:p>
        </p:txBody>
      </p:sp>
      <p:sp>
        <p:nvSpPr>
          <p:cNvPr id="12" name="Rectangle 11"/>
          <p:cNvSpPr/>
          <p:nvPr/>
        </p:nvSpPr>
        <p:spPr bwMode="auto">
          <a:xfrm>
            <a:off x="7772576" y="1207559"/>
            <a:ext cx="4468724" cy="1222903"/>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First-class support for ADLS</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Support variety of endpoints</a:t>
            </a:r>
          </a:p>
          <a:p>
            <a:pPr marL="0" marR="0" lvl="1"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WASB, </a:t>
            </a:r>
            <a:r>
              <a:rPr kumimoji="0" lang="en-US" sz="1360" b="0" i="0" u="none" strike="noStrike" kern="0" cap="none" spc="0" normalizeH="0" baseline="0" noProof="0" dirty="0" err="1">
                <a:ln>
                  <a:noFill/>
                </a:ln>
                <a:solidFill>
                  <a:schemeClr val="tx1"/>
                </a:solidFill>
                <a:effectLst/>
                <a:uLnTx/>
                <a:uFillTx/>
              </a:rPr>
              <a:t>OnPrem</a:t>
            </a:r>
            <a:r>
              <a:rPr kumimoji="0" lang="en-US" sz="1360" b="0" i="0" u="none" strike="noStrike" kern="0" cap="none" spc="0" normalizeH="0" baseline="0" noProof="0" dirty="0">
                <a:ln>
                  <a:noFill/>
                </a:ln>
                <a:solidFill>
                  <a:schemeClr val="tx1"/>
                </a:solidFill>
                <a:effectLst/>
                <a:uLnTx/>
                <a:uFillTx/>
              </a:rPr>
              <a:t>, Relational DB</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Integrated with Analytic tools</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Programmatic customization </a:t>
            </a:r>
          </a:p>
        </p:txBody>
      </p:sp>
      <p:sp>
        <p:nvSpPr>
          <p:cNvPr id="25" name="Right Brace 24"/>
          <p:cNvSpPr/>
          <p:nvPr/>
        </p:nvSpPr>
        <p:spPr>
          <a:xfrm rot="10800000">
            <a:off x="4151416" y="1344720"/>
            <a:ext cx="457134" cy="3453158"/>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Rectangle 20"/>
          <p:cNvSpPr/>
          <p:nvPr/>
        </p:nvSpPr>
        <p:spPr bwMode="auto">
          <a:xfrm>
            <a:off x="1615083" y="5254961"/>
            <a:ext cx="2124162" cy="1219026"/>
          </a:xfrm>
          <a:prstGeom prst="rect">
            <a:avLst/>
          </a:prstGeom>
          <a:solidFill>
            <a:schemeClr val="accent1">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rPr>
              <a:t>Custom &amp; LOB Apps</a:t>
            </a:r>
          </a:p>
        </p:txBody>
      </p:sp>
      <p:sp>
        <p:nvSpPr>
          <p:cNvPr id="26" name="Rectangle 25"/>
          <p:cNvSpPr/>
          <p:nvPr/>
        </p:nvSpPr>
        <p:spPr bwMode="auto">
          <a:xfrm>
            <a:off x="4858190" y="2596138"/>
            <a:ext cx="2187530" cy="748724"/>
          </a:xfrm>
          <a:prstGeom prst="rect">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OSS tools</a:t>
            </a:r>
          </a:p>
        </p:txBody>
      </p:sp>
      <p:sp>
        <p:nvSpPr>
          <p:cNvPr id="27" name="Right Brace 26"/>
          <p:cNvSpPr/>
          <p:nvPr/>
        </p:nvSpPr>
        <p:spPr>
          <a:xfrm rot="10800000">
            <a:off x="4151416" y="5051601"/>
            <a:ext cx="457134" cy="1757967"/>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771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7"/>
          <p:cNvSpPr/>
          <p:nvPr/>
        </p:nvSpPr>
        <p:spPr bwMode="auto">
          <a:xfrm>
            <a:off x="4858190" y="5019958"/>
            <a:ext cx="2187530" cy="788497"/>
          </a:xfrm>
          <a:prstGeom prst="rect">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ADLS SDK</a:t>
            </a:r>
          </a:p>
        </p:txBody>
      </p:sp>
      <p:sp>
        <p:nvSpPr>
          <p:cNvPr id="29" name="Rectangle 28"/>
          <p:cNvSpPr/>
          <p:nvPr/>
        </p:nvSpPr>
        <p:spPr bwMode="auto">
          <a:xfrm>
            <a:off x="4858190" y="5962057"/>
            <a:ext cx="2187530" cy="792292"/>
          </a:xfrm>
          <a:prstGeom prst="rect">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REST APIs</a:t>
            </a:r>
          </a:p>
        </p:txBody>
      </p:sp>
      <p:sp>
        <p:nvSpPr>
          <p:cNvPr id="30" name="Rectangle 29"/>
          <p:cNvSpPr/>
          <p:nvPr/>
        </p:nvSpPr>
        <p:spPr bwMode="auto">
          <a:xfrm>
            <a:off x="7772576" y="5081210"/>
            <a:ext cx="4468724" cy="665994"/>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Available in various languages (.NET, Java, Node.js, ..)</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Upload from distributed sources e.g. server logs</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ADF can be used to manage .NET apps</a:t>
            </a:r>
          </a:p>
        </p:txBody>
      </p:sp>
      <p:sp>
        <p:nvSpPr>
          <p:cNvPr id="33" name="Rectangle 32"/>
          <p:cNvSpPr/>
          <p:nvPr/>
        </p:nvSpPr>
        <p:spPr bwMode="auto">
          <a:xfrm>
            <a:off x="7772576" y="6066065"/>
            <a:ext cx="4468724" cy="584273"/>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For unsupported languages and platforms</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Will need custom apps for orchestration</a:t>
            </a:r>
          </a:p>
        </p:txBody>
      </p:sp>
      <p:sp>
        <p:nvSpPr>
          <p:cNvPr id="39" name="Rectangle 38"/>
          <p:cNvSpPr/>
          <p:nvPr/>
        </p:nvSpPr>
        <p:spPr bwMode="auto">
          <a:xfrm>
            <a:off x="7772576" y="2596137"/>
            <a:ext cx="4468724" cy="735335"/>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190" b="0" i="0" u="none" strike="noStrike" kern="0" cap="none" spc="0" normalizeH="0" baseline="0" noProof="0" dirty="0">
                <a:ln>
                  <a:noFill/>
                </a:ln>
                <a:solidFill>
                  <a:schemeClr val="tx1"/>
                </a:solidFill>
                <a:effectLst/>
                <a:uLnTx/>
                <a:uFillTx/>
              </a:rPr>
              <a:t>Use </a:t>
            </a:r>
            <a:r>
              <a:rPr kumimoji="0" lang="en-US" sz="1190" b="0" i="0" u="none" strike="noStrike" kern="0" cap="none" spc="0" normalizeH="0" baseline="0" noProof="0" dirty="0" err="1">
                <a:ln>
                  <a:noFill/>
                </a:ln>
                <a:solidFill>
                  <a:schemeClr val="tx1"/>
                </a:solidFill>
                <a:effectLst/>
                <a:uLnTx/>
                <a:uFillTx/>
              </a:rPr>
              <a:t>Oozie</a:t>
            </a:r>
            <a:r>
              <a:rPr kumimoji="0" lang="en-US" sz="1190" b="0" i="0" u="none" strike="noStrike" kern="0" cap="none" spc="0" normalizeH="0" baseline="0" noProof="0" dirty="0">
                <a:ln>
                  <a:noFill/>
                </a:ln>
                <a:solidFill>
                  <a:schemeClr val="tx1"/>
                </a:solidFill>
                <a:effectLst/>
                <a:uLnTx/>
                <a:uFillTx/>
              </a:rPr>
              <a:t>  &amp; Falcon on HDI to manage</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190" b="0" i="0" u="none" strike="noStrike" kern="0" cap="none" spc="0" normalizeH="0" baseline="0" noProof="0" dirty="0">
                <a:ln>
                  <a:noFill/>
                </a:ln>
                <a:solidFill>
                  <a:schemeClr val="tx1"/>
                </a:solidFill>
                <a:effectLst/>
                <a:uLnTx/>
                <a:uFillTx/>
              </a:rPr>
              <a:t>Use Storm for streaming data from </a:t>
            </a:r>
            <a:r>
              <a:rPr kumimoji="0" lang="en-US" sz="1190" b="0" i="0" u="none" strike="noStrike" kern="0" cap="none" spc="0" normalizeH="0" baseline="0" noProof="0" dirty="0" err="1">
                <a:ln>
                  <a:noFill/>
                </a:ln>
                <a:solidFill>
                  <a:schemeClr val="tx1"/>
                </a:solidFill>
                <a:effectLst/>
                <a:uLnTx/>
                <a:uFillTx/>
              </a:rPr>
              <a:t>Eventhub</a:t>
            </a:r>
            <a:r>
              <a:rPr kumimoji="0" lang="en-US" sz="1190" b="0" i="0" u="none" strike="noStrike" kern="0" cap="none" spc="0" normalizeH="0" baseline="0" noProof="0" dirty="0">
                <a:ln>
                  <a:noFill/>
                </a:ln>
                <a:solidFill>
                  <a:schemeClr val="tx1"/>
                </a:solidFill>
                <a:effectLst/>
                <a:uLnTx/>
                <a:uFillTx/>
              </a:rPr>
              <a:t> / Kafka into ADLS</a:t>
            </a:r>
          </a:p>
        </p:txBody>
      </p:sp>
      <p:cxnSp>
        <p:nvCxnSpPr>
          <p:cNvPr id="5" name="Straight Connector 4"/>
          <p:cNvCxnSpPr>
            <a:stCxn id="7" idx="3"/>
            <a:endCxn id="12" idx="1"/>
          </p:cNvCxnSpPr>
          <p:nvPr/>
        </p:nvCxnSpPr>
        <p:spPr>
          <a:xfrm flipV="1">
            <a:off x="7045720" y="1819011"/>
            <a:ext cx="726856" cy="457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26" idx="3"/>
            <a:endCxn id="39" idx="1"/>
          </p:cNvCxnSpPr>
          <p:nvPr/>
        </p:nvCxnSpPr>
        <p:spPr>
          <a:xfrm flipV="1">
            <a:off x="7045720" y="2963805"/>
            <a:ext cx="726856" cy="669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28" idx="3"/>
            <a:endCxn id="30" idx="1"/>
          </p:cNvCxnSpPr>
          <p:nvPr/>
        </p:nvCxnSpPr>
        <p:spPr>
          <a:xfrm>
            <a:off x="7045720" y="5414207"/>
            <a:ext cx="72685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29" idx="3"/>
            <a:endCxn id="33" idx="1"/>
          </p:cNvCxnSpPr>
          <p:nvPr/>
        </p:nvCxnSpPr>
        <p:spPr>
          <a:xfrm flipV="1">
            <a:off x="7045720" y="6358202"/>
            <a:ext cx="726856"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4858190" y="3821631"/>
            <a:ext cx="2187530" cy="742431"/>
          </a:xfrm>
          <a:prstGeom prst="rect">
            <a:avLst/>
          </a:prstGeom>
          <a:solidFill>
            <a:srgbClr val="00BC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74"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1"/>
                </a:solidFill>
                <a:effectLst/>
                <a:uLnTx/>
                <a:uFillTx/>
              </a:rPr>
              <a:t>PowerShell</a:t>
            </a:r>
          </a:p>
        </p:txBody>
      </p:sp>
      <p:sp>
        <p:nvSpPr>
          <p:cNvPr id="37" name="Rectangle 36"/>
          <p:cNvSpPr/>
          <p:nvPr/>
        </p:nvSpPr>
        <p:spPr bwMode="auto">
          <a:xfrm>
            <a:off x="7772576" y="3821631"/>
            <a:ext cx="4468724" cy="742431"/>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Use built-in </a:t>
            </a:r>
            <a:r>
              <a:rPr kumimoji="0" lang="en-US" sz="1360" b="0" i="0" u="none" strike="noStrike" kern="0" cap="none" spc="0" normalizeH="0" baseline="0" noProof="0" dirty="0" err="1">
                <a:ln>
                  <a:noFill/>
                </a:ln>
                <a:solidFill>
                  <a:schemeClr val="tx1"/>
                </a:solidFill>
                <a:effectLst/>
                <a:uLnTx/>
                <a:uFillTx/>
              </a:rPr>
              <a:t>commandlets</a:t>
            </a:r>
            <a:endParaRPr kumimoji="0" lang="en-US" sz="1360" b="0" i="0" u="none" strike="noStrike" kern="0" cap="none" spc="0" normalizeH="0" baseline="0" noProof="0" dirty="0">
              <a:ln>
                <a:noFill/>
              </a:ln>
              <a:solidFill>
                <a:schemeClr val="tx1"/>
              </a:solidFill>
              <a:effectLst/>
              <a:uLnTx/>
              <a:uFillTx/>
            </a:endParaRP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Use PowerShell Workflow </a:t>
            </a:r>
            <a:r>
              <a:rPr kumimoji="0" lang="en-US" sz="1360" b="0" i="0" u="none" strike="noStrike" kern="0" cap="none" spc="0" normalizeH="0" baseline="0" noProof="0" dirty="0" err="1">
                <a:ln>
                  <a:noFill/>
                </a:ln>
                <a:solidFill>
                  <a:schemeClr val="tx1"/>
                </a:solidFill>
                <a:effectLst/>
                <a:uLnTx/>
                <a:uFillTx/>
              </a:rPr>
              <a:t>Runbooks</a:t>
            </a:r>
            <a:r>
              <a:rPr kumimoji="0" lang="en-US" sz="1360" b="0" i="0" u="none" strike="noStrike" kern="0" cap="none" spc="0" normalizeH="0" baseline="0" noProof="0" dirty="0">
                <a:ln>
                  <a:noFill/>
                </a:ln>
                <a:solidFill>
                  <a:schemeClr val="tx1"/>
                </a:solidFill>
                <a:effectLst/>
                <a:uLnTx/>
                <a:uFillTx/>
              </a:rPr>
              <a:t> to manage</a:t>
            </a:r>
          </a:p>
          <a:p>
            <a:pPr marL="0" marR="0" lvl="0" indent="0" defTabSz="932274" eaLnBrk="1" fontAlgn="base" latinLnBrk="0" hangingPunct="1">
              <a:lnSpc>
                <a:spcPct val="100000"/>
              </a:lnSpc>
              <a:spcBef>
                <a:spcPct val="0"/>
              </a:spcBef>
              <a:spcAft>
                <a:spcPct val="0"/>
              </a:spcAft>
              <a:buClrTx/>
              <a:buSzTx/>
              <a:buFontTx/>
              <a:buNone/>
              <a:tabLst/>
              <a:defRPr/>
            </a:pPr>
            <a:r>
              <a:rPr kumimoji="0" lang="en-US" sz="1360" b="0" i="0" u="none" strike="noStrike" kern="0" cap="none" spc="0" normalizeH="0" baseline="0" noProof="0" dirty="0">
                <a:ln>
                  <a:noFill/>
                </a:ln>
                <a:solidFill>
                  <a:schemeClr val="tx1"/>
                </a:solidFill>
                <a:effectLst/>
                <a:uLnTx/>
                <a:uFillTx/>
              </a:rPr>
              <a:t>Use PowerShell Script </a:t>
            </a:r>
            <a:r>
              <a:rPr kumimoji="0" lang="en-US" sz="1360" b="0" i="0" u="none" strike="noStrike" kern="0" cap="none" spc="0" normalizeH="0" baseline="0" noProof="0" dirty="0" err="1">
                <a:ln>
                  <a:noFill/>
                </a:ln>
                <a:solidFill>
                  <a:schemeClr val="tx1"/>
                </a:solidFill>
                <a:effectLst/>
                <a:uLnTx/>
                <a:uFillTx/>
              </a:rPr>
              <a:t>Runbooks</a:t>
            </a:r>
            <a:r>
              <a:rPr kumimoji="0" lang="en-US" sz="1360" b="0" i="0" u="none" strike="noStrike" kern="0" cap="none" spc="0" normalizeH="0" baseline="0" noProof="0" dirty="0">
                <a:ln>
                  <a:noFill/>
                </a:ln>
                <a:solidFill>
                  <a:schemeClr val="tx1"/>
                </a:solidFill>
                <a:effectLst/>
                <a:uLnTx/>
                <a:uFillTx/>
              </a:rPr>
              <a:t> to manage</a:t>
            </a:r>
          </a:p>
        </p:txBody>
      </p:sp>
      <p:cxnSp>
        <p:nvCxnSpPr>
          <p:cNvPr id="38" name="Straight Connector 37"/>
          <p:cNvCxnSpPr>
            <a:stCxn id="36" idx="3"/>
            <a:endCxn id="37" idx="1"/>
          </p:cNvCxnSpPr>
          <p:nvPr/>
        </p:nvCxnSpPr>
        <p:spPr>
          <a:xfrm>
            <a:off x="7045720" y="4192846"/>
            <a:ext cx="72685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9228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47688" y="295275"/>
            <a:ext cx="11888787" cy="917575"/>
          </a:xfrm>
        </p:spPr>
        <p:txBody>
          <a:bodyPr/>
          <a:lstStyle/>
          <a:p>
            <a:r>
              <a:rPr lang="en-US" dirty="0"/>
              <a:t>Bulk Ingestion and Preparation</a:t>
            </a:r>
          </a:p>
        </p:txBody>
      </p:sp>
      <p:grpSp>
        <p:nvGrpSpPr>
          <p:cNvPr id="3" name="Group 2"/>
          <p:cNvGrpSpPr/>
          <p:nvPr/>
        </p:nvGrpSpPr>
        <p:grpSpPr>
          <a:xfrm>
            <a:off x="198437" y="2960212"/>
            <a:ext cx="1550926" cy="3813650"/>
            <a:chOff x="276231" y="2132701"/>
            <a:chExt cx="1551146" cy="3814192"/>
          </a:xfrm>
        </p:grpSpPr>
        <p:cxnSp>
          <p:nvCxnSpPr>
            <p:cNvPr id="4" name="Straight Connector 3"/>
            <p:cNvCxnSpPr/>
            <p:nvPr/>
          </p:nvCxnSpPr>
          <p:spPr>
            <a:xfrm>
              <a:off x="1166860"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58843" y="2407298"/>
              <a:ext cx="101591"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952256" y="3768267"/>
              <a:ext cx="341645"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51804" y="5136855"/>
              <a:ext cx="12292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a typeface="MS PGothic" panose="020B0600070205080204" pitchFamily="34" charset="-128"/>
              </a:endParaRPr>
            </a:p>
          </p:txBody>
        </p:sp>
        <p:sp>
          <p:nvSpPr>
            <p:cNvPr id="10" name="TextBox 9"/>
            <p:cNvSpPr txBox="1"/>
            <p:nvPr/>
          </p:nvSpPr>
          <p:spPr>
            <a:xfrm>
              <a:off x="290952" y="2519818"/>
              <a:ext cx="1239880"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Business </a:t>
              </a:r>
              <a:br>
                <a:rPr kumimoji="0" lang="en-US" sz="1150" b="0" i="0" u="none" strike="noStrike" kern="0" cap="none" spc="-3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1" name="TextBox 10"/>
            <p:cNvSpPr txBox="1"/>
            <p:nvPr/>
          </p:nvSpPr>
          <p:spPr>
            <a:xfrm>
              <a:off x="286638" y="4033284"/>
              <a:ext cx="1239880"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Custom </a:t>
              </a:r>
              <a:br>
                <a:rPr kumimoji="0" lang="en-US" sz="1150" b="0" i="0" u="none" strike="noStrike" kern="0" cap="none" spc="-3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2"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a typeface="MS PGothic" panose="020B0600070205080204" pitchFamily="34" charset="-128"/>
              </a:endParaRPr>
            </a:p>
          </p:txBody>
        </p:sp>
        <p:sp>
          <p:nvSpPr>
            <p:cNvPr id="13" name="TextBox 12"/>
            <p:cNvSpPr txBox="1"/>
            <p:nvPr/>
          </p:nvSpPr>
          <p:spPr>
            <a:xfrm>
              <a:off x="276231" y="5332875"/>
              <a:ext cx="1551146"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Sensors </a:t>
              </a:r>
              <a:br>
                <a:rPr kumimoji="0" lang="en-US" sz="1150" b="0" i="0" u="none" strike="noStrike" kern="0" cap="none" spc="-3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14"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ysClr val="windowText" lastClr="000000"/>
                </a:solidFill>
                <a:effectLst/>
                <a:uLnTx/>
                <a:uFillTx/>
                <a:ea typeface="MS PGothic" panose="020B0600070205080204" pitchFamily="34" charset="-128"/>
              </a:endParaRPr>
            </a:p>
          </p:txBody>
        </p:sp>
      </p:grpSp>
      <p:sp>
        <p:nvSpPr>
          <p:cNvPr id="16" name="Rectangle 15"/>
          <p:cNvSpPr/>
          <p:nvPr/>
        </p:nvSpPr>
        <p:spPr bwMode="auto">
          <a:xfrm>
            <a:off x="2200981" y="3573462"/>
            <a:ext cx="5955290" cy="2321028"/>
          </a:xfrm>
          <a:prstGeom prst="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18" name="Rectangle 17"/>
          <p:cNvSpPr/>
          <p:nvPr/>
        </p:nvSpPr>
        <p:spPr>
          <a:xfrm>
            <a:off x="6615320" y="5577009"/>
            <a:ext cx="166031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Data Lake Store</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sp>
        <p:nvSpPr>
          <p:cNvPr id="37" name="Rectangle 36"/>
          <p:cNvSpPr/>
          <p:nvPr/>
        </p:nvSpPr>
        <p:spPr bwMode="auto">
          <a:xfrm>
            <a:off x="4389437" y="4779232"/>
            <a:ext cx="3353888" cy="62303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Prepared Data (Structured)</a:t>
            </a:r>
          </a:p>
        </p:txBody>
      </p:sp>
      <p:grpSp>
        <p:nvGrpSpPr>
          <p:cNvPr id="51" name="Group 50"/>
          <p:cNvGrpSpPr/>
          <p:nvPr/>
        </p:nvGrpSpPr>
        <p:grpSpPr>
          <a:xfrm>
            <a:off x="1044085" y="4030662"/>
            <a:ext cx="2712565" cy="1066800"/>
            <a:chOff x="1206332" y="3725862"/>
            <a:chExt cx="2712565" cy="1066800"/>
          </a:xfrm>
        </p:grpSpPr>
        <p:sp>
          <p:nvSpPr>
            <p:cNvPr id="2" name="Rectangle 1"/>
            <p:cNvSpPr/>
            <p:nvPr/>
          </p:nvSpPr>
          <p:spPr bwMode="auto">
            <a:xfrm>
              <a:off x="2494284" y="3725862"/>
              <a:ext cx="1424613" cy="1066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Raw Data</a:t>
              </a:r>
            </a:p>
          </p:txBody>
        </p:sp>
        <p:grpSp>
          <p:nvGrpSpPr>
            <p:cNvPr id="41" name="Group 40"/>
            <p:cNvGrpSpPr/>
            <p:nvPr/>
          </p:nvGrpSpPr>
          <p:grpSpPr>
            <a:xfrm>
              <a:off x="1206332" y="3785754"/>
              <a:ext cx="1283161" cy="677130"/>
              <a:chOff x="1206332" y="3785754"/>
              <a:chExt cx="1283161" cy="677130"/>
            </a:xfrm>
          </p:grpSpPr>
          <p:sp>
            <p:nvSpPr>
              <p:cNvPr id="39" name="Right Arrow 38"/>
              <p:cNvSpPr/>
              <p:nvPr/>
            </p:nvSpPr>
            <p:spPr bwMode="auto">
              <a:xfrm>
                <a:off x="1465594" y="4078179"/>
                <a:ext cx="904856" cy="384705"/>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0" name="Rectangle 39"/>
              <p:cNvSpPr/>
              <p:nvPr/>
            </p:nvSpPr>
            <p:spPr>
              <a:xfrm>
                <a:off x="1206332" y="3785754"/>
                <a:ext cx="1283161" cy="338554"/>
              </a:xfrm>
              <a:prstGeom prst="rect">
                <a:avLst/>
              </a:prstGeom>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1600" b="0" i="0" u="none" strike="noStrike" kern="0" cap="none" spc="-30" normalizeH="0" baseline="0" noProof="0" dirty="0">
                    <a:ln>
                      <a:noFill/>
                    </a:ln>
                    <a:solidFill>
                      <a:sysClr val="windowText" lastClr="00000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Bulk Load</a:t>
                </a:r>
                <a:endParaRPr kumimoji="0" lang="en-US" sz="1600" b="0" i="0" u="none" strike="noStrike" kern="0" cap="none" spc="0" normalizeH="0" baseline="0" noProof="0" dirty="0">
                  <a:ln>
                    <a:noFill/>
                  </a:ln>
                  <a:solidFill>
                    <a:sysClr val="windowText" lastClr="000000"/>
                  </a:solidFill>
                  <a:effectLst/>
                  <a:uLnTx/>
                  <a:uFillTx/>
                  <a:ea typeface="MS PGothic" panose="020B0600070205080204" pitchFamily="34" charset="-128"/>
                </a:endParaRPr>
              </a:p>
            </p:txBody>
          </p:sp>
        </p:grpSp>
      </p:grpSp>
      <p:sp>
        <p:nvSpPr>
          <p:cNvPr id="50" name="Left-Right Arrow 49"/>
          <p:cNvSpPr/>
          <p:nvPr/>
        </p:nvSpPr>
        <p:spPr bwMode="auto">
          <a:xfrm>
            <a:off x="1554839" y="6058510"/>
            <a:ext cx="9187299" cy="384488"/>
          </a:xfrm>
          <a:prstGeom prst="lef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bg1">
                    <a:lumMod val="75000"/>
                  </a:schemeClr>
                </a:solidFill>
                <a:effectLst/>
                <a:uLnTx/>
                <a:uFillTx/>
              </a:rPr>
              <a:t>Azure Data Factory</a:t>
            </a:r>
          </a:p>
        </p:txBody>
      </p:sp>
      <p:grpSp>
        <p:nvGrpSpPr>
          <p:cNvPr id="122" name="Group 121"/>
          <p:cNvGrpSpPr/>
          <p:nvPr/>
        </p:nvGrpSpPr>
        <p:grpSpPr>
          <a:xfrm>
            <a:off x="2259173" y="2316162"/>
            <a:ext cx="5483064" cy="2324100"/>
            <a:chOff x="2259173" y="2316162"/>
            <a:chExt cx="5483064" cy="2324100"/>
          </a:xfrm>
        </p:grpSpPr>
        <p:sp>
          <p:nvSpPr>
            <p:cNvPr id="22" name="Rectangle 21"/>
            <p:cNvSpPr/>
            <p:nvPr/>
          </p:nvSpPr>
          <p:spPr bwMode="auto">
            <a:xfrm>
              <a:off x="4388349" y="4017232"/>
              <a:ext cx="3353888" cy="62303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rPr>
                <a:t>Prepared Data (Unstructured)</a:t>
              </a:r>
            </a:p>
          </p:txBody>
        </p:sp>
        <p:grpSp>
          <p:nvGrpSpPr>
            <p:cNvPr id="110" name="Group 109"/>
            <p:cNvGrpSpPr/>
            <p:nvPr/>
          </p:nvGrpSpPr>
          <p:grpSpPr>
            <a:xfrm>
              <a:off x="2259173" y="2316162"/>
              <a:ext cx="2421178" cy="1703239"/>
              <a:chOff x="2259173" y="2316162"/>
              <a:chExt cx="2421178" cy="1703239"/>
            </a:xfrm>
          </p:grpSpPr>
          <p:grpSp>
            <p:nvGrpSpPr>
              <p:cNvPr id="26" name="Group 25"/>
              <p:cNvGrpSpPr/>
              <p:nvPr/>
            </p:nvGrpSpPr>
            <p:grpSpPr>
              <a:xfrm>
                <a:off x="2259173" y="2316162"/>
                <a:ext cx="1424613" cy="1066800"/>
                <a:chOff x="4687973" y="1835261"/>
                <a:chExt cx="1424613" cy="1066800"/>
              </a:xfrm>
            </p:grpSpPr>
            <p:sp>
              <p:nvSpPr>
                <p:cNvPr id="29" name="Rectangle 28"/>
                <p:cNvSpPr/>
                <p:nvPr/>
              </p:nvSpPr>
              <p:spPr bwMode="auto">
                <a:xfrm>
                  <a:off x="4687973" y="1835261"/>
                  <a:ext cx="1424613" cy="10668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20" name="Picture 19"/>
                <p:cNvPicPr>
                  <a:picLocks noChangeAspect="1"/>
                </p:cNvPicPr>
                <p:nvPr/>
              </p:nvPicPr>
              <p:blipFill>
                <a:blip r:embed="rId3">
                  <a:biLevel thresh="25000"/>
                </a:blip>
                <a:stretch>
                  <a:fillRect/>
                </a:stretch>
              </p:blipFill>
              <p:spPr>
                <a:xfrm>
                  <a:off x="4909280" y="2001757"/>
                  <a:ext cx="469879" cy="469879"/>
                </a:xfrm>
                <a:prstGeom prst="rect">
                  <a:avLst/>
                </a:prstGeom>
              </p:spPr>
            </p:pic>
            <p:grpSp>
              <p:nvGrpSpPr>
                <p:cNvPr id="23" name="Group 22"/>
                <p:cNvGrpSpPr/>
                <p:nvPr/>
              </p:nvGrpSpPr>
              <p:grpSpPr>
                <a:xfrm>
                  <a:off x="5406033" y="2037850"/>
                  <a:ext cx="383886" cy="397693"/>
                  <a:chOff x="3503423" y="2196553"/>
                  <a:chExt cx="672180" cy="668881"/>
                </a:xfrm>
              </p:grpSpPr>
              <p:sp>
                <p:nvSpPr>
                  <p:cNvPr id="63" name="Freeform 34"/>
                  <p:cNvSpPr>
                    <a:spLocks/>
                  </p:cNvSpPr>
                  <p:nvPr/>
                </p:nvSpPr>
                <p:spPr bwMode="auto">
                  <a:xfrm>
                    <a:off x="3736418" y="2363155"/>
                    <a:ext cx="205778" cy="34103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4" name="Freeform 35"/>
                  <p:cNvSpPr>
                    <a:spLocks noEditPoints="1"/>
                  </p:cNvSpPr>
                  <p:nvPr/>
                </p:nvSpPr>
                <p:spPr bwMode="auto">
                  <a:xfrm>
                    <a:off x="3503423" y="2196553"/>
                    <a:ext cx="672180" cy="66888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65" name="Rectangle 64"/>
                <p:cNvSpPr/>
                <p:nvPr/>
              </p:nvSpPr>
              <p:spPr>
                <a:xfrm>
                  <a:off x="4735345" y="2595545"/>
                  <a:ext cx="132986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Data Preparation</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sp>
            <p:nvSpPr>
              <p:cNvPr id="30" name="Up Arrow 29"/>
              <p:cNvSpPr/>
              <p:nvPr/>
            </p:nvSpPr>
            <p:spPr bwMode="auto">
              <a:xfrm>
                <a:off x="2791985" y="3382962"/>
                <a:ext cx="303621" cy="636439"/>
              </a:xfrm>
              <a:prstGeom prst="up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34" name="Bent-Up Arrow 33"/>
              <p:cNvSpPr/>
              <p:nvPr/>
            </p:nvSpPr>
            <p:spPr bwMode="auto">
              <a:xfrm flipV="1">
                <a:off x="3703637" y="2812952"/>
                <a:ext cx="976714" cy="1204278"/>
              </a:xfrm>
              <a:prstGeom prst="bentUpArrow">
                <a:avLst>
                  <a:gd name="adj1" fmla="val 14502"/>
                  <a:gd name="adj2" fmla="val 15077"/>
                  <a:gd name="adj3" fmla="val 25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grpSp>
        <p:nvGrpSpPr>
          <p:cNvPr id="111" name="Group 110"/>
          <p:cNvGrpSpPr/>
          <p:nvPr/>
        </p:nvGrpSpPr>
        <p:grpSpPr>
          <a:xfrm>
            <a:off x="4922837" y="2316162"/>
            <a:ext cx="1501976" cy="1695359"/>
            <a:chOff x="4922837" y="2316162"/>
            <a:chExt cx="1501976" cy="1695359"/>
          </a:xfrm>
        </p:grpSpPr>
        <p:sp>
          <p:nvSpPr>
            <p:cNvPr id="46" name="Up-Down Arrow 45"/>
            <p:cNvSpPr/>
            <p:nvPr/>
          </p:nvSpPr>
          <p:spPr bwMode="auto">
            <a:xfrm>
              <a:off x="5487208" y="3373948"/>
              <a:ext cx="277460" cy="637573"/>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74" name="Group 73"/>
            <p:cNvGrpSpPr/>
            <p:nvPr/>
          </p:nvGrpSpPr>
          <p:grpSpPr>
            <a:xfrm>
              <a:off x="4922837" y="2316162"/>
              <a:ext cx="1501976" cy="1066800"/>
              <a:chOff x="4687973" y="1835261"/>
              <a:chExt cx="1501976" cy="1066800"/>
            </a:xfrm>
          </p:grpSpPr>
          <p:sp>
            <p:nvSpPr>
              <p:cNvPr id="75" name="Rectangle 74"/>
              <p:cNvSpPr/>
              <p:nvPr/>
            </p:nvSpPr>
            <p:spPr bwMode="auto">
              <a:xfrm>
                <a:off x="4687973" y="1835261"/>
                <a:ext cx="1424613" cy="10668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76" name="Picture 75"/>
              <p:cNvPicPr>
                <a:picLocks noChangeAspect="1"/>
              </p:cNvPicPr>
              <p:nvPr/>
            </p:nvPicPr>
            <p:blipFill>
              <a:blip r:embed="rId3">
                <a:biLevel thresh="25000"/>
              </a:blip>
              <a:stretch>
                <a:fillRect/>
              </a:stretch>
            </p:blipFill>
            <p:spPr>
              <a:xfrm>
                <a:off x="4909280" y="2001757"/>
                <a:ext cx="469879" cy="469879"/>
              </a:xfrm>
              <a:prstGeom prst="rect">
                <a:avLst/>
              </a:prstGeom>
            </p:spPr>
          </p:pic>
          <p:grpSp>
            <p:nvGrpSpPr>
              <p:cNvPr id="77" name="Group 76"/>
              <p:cNvGrpSpPr/>
              <p:nvPr/>
            </p:nvGrpSpPr>
            <p:grpSpPr>
              <a:xfrm>
                <a:off x="5406033" y="2037850"/>
                <a:ext cx="383886" cy="397693"/>
                <a:chOff x="3503423" y="2196553"/>
                <a:chExt cx="672180" cy="668881"/>
              </a:xfrm>
            </p:grpSpPr>
            <p:sp>
              <p:nvSpPr>
                <p:cNvPr id="79" name="Freeform 34"/>
                <p:cNvSpPr>
                  <a:spLocks/>
                </p:cNvSpPr>
                <p:nvPr/>
              </p:nvSpPr>
              <p:spPr bwMode="auto">
                <a:xfrm>
                  <a:off x="3736418" y="2363155"/>
                  <a:ext cx="205778" cy="34103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0" name="Freeform 35"/>
                <p:cNvSpPr>
                  <a:spLocks noEditPoints="1"/>
                </p:cNvSpPr>
                <p:nvPr/>
              </p:nvSpPr>
              <p:spPr bwMode="auto">
                <a:xfrm>
                  <a:off x="3503423" y="2196553"/>
                  <a:ext cx="672180" cy="66888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78" name="Rectangle 77"/>
              <p:cNvSpPr/>
              <p:nvPr/>
            </p:nvSpPr>
            <p:spPr>
              <a:xfrm>
                <a:off x="4860082" y="2595929"/>
                <a:ext cx="1329867"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Batch Analytics</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grpSp>
      <p:grpSp>
        <p:nvGrpSpPr>
          <p:cNvPr id="101" name="Group 100"/>
          <p:cNvGrpSpPr/>
          <p:nvPr/>
        </p:nvGrpSpPr>
        <p:grpSpPr>
          <a:xfrm>
            <a:off x="6751637" y="1059077"/>
            <a:ext cx="3848519" cy="734071"/>
            <a:chOff x="7080940" y="1059077"/>
            <a:chExt cx="3848519" cy="734071"/>
          </a:xfrm>
        </p:grpSpPr>
        <p:grpSp>
          <p:nvGrpSpPr>
            <p:cNvPr id="66" name="Group 65"/>
            <p:cNvGrpSpPr/>
            <p:nvPr/>
          </p:nvGrpSpPr>
          <p:grpSpPr>
            <a:xfrm>
              <a:off x="7080940" y="1059077"/>
              <a:ext cx="3848519" cy="734071"/>
              <a:chOff x="4687973" y="1835261"/>
              <a:chExt cx="2720426" cy="734071"/>
            </a:xfrm>
          </p:grpSpPr>
          <p:sp>
            <p:nvSpPr>
              <p:cNvPr id="67" name="Rectangle 66"/>
              <p:cNvSpPr/>
              <p:nvPr/>
            </p:nvSpPr>
            <p:spPr bwMode="auto">
              <a:xfrm>
                <a:off x="4687973" y="1835261"/>
                <a:ext cx="2720426" cy="723657"/>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Rectangle 69"/>
              <p:cNvSpPr/>
              <p:nvPr/>
            </p:nvSpPr>
            <p:spPr>
              <a:xfrm>
                <a:off x="5523747" y="2292461"/>
                <a:ext cx="1670008"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Interactive Analytics</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grpSp>
          <p:nvGrpSpPr>
            <p:cNvPr id="90" name="Group 89"/>
            <p:cNvGrpSpPr/>
            <p:nvPr/>
          </p:nvGrpSpPr>
          <p:grpSpPr>
            <a:xfrm>
              <a:off x="7776794" y="1162991"/>
              <a:ext cx="1089666" cy="276871"/>
              <a:chOff x="10335701" y="395090"/>
              <a:chExt cx="1089666" cy="276871"/>
            </a:xfrm>
          </p:grpSpPr>
          <p:grpSp>
            <p:nvGrpSpPr>
              <p:cNvPr id="91" name="Group 90"/>
              <p:cNvGrpSpPr/>
              <p:nvPr/>
            </p:nvGrpSpPr>
            <p:grpSpPr>
              <a:xfrm>
                <a:off x="10335701" y="408158"/>
                <a:ext cx="399053" cy="255055"/>
                <a:chOff x="4481847" y="2708926"/>
                <a:chExt cx="673103" cy="430214"/>
              </a:xfrm>
              <a:solidFill>
                <a:schemeClr val="bg1"/>
              </a:solidFill>
            </p:grpSpPr>
            <p:sp>
              <p:nvSpPr>
                <p:cNvPr id="93"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94"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95"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96"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97"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grpSp>
          <p:sp>
            <p:nvSpPr>
              <p:cNvPr id="92" name="Rectangle 91"/>
              <p:cNvSpPr/>
              <p:nvPr/>
            </p:nvSpPr>
            <p:spPr>
              <a:xfrm>
                <a:off x="10692794" y="395090"/>
                <a:ext cx="732573" cy="276871"/>
              </a:xfrm>
              <a:prstGeom prst="rect">
                <a:avLst/>
              </a:prstGeom>
            </p:spPr>
            <p:txBody>
              <a:bodyPr wrap="non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Power BI</a:t>
                </a:r>
              </a:p>
            </p:txBody>
          </p:sp>
        </p:grpSp>
        <p:grpSp>
          <p:nvGrpSpPr>
            <p:cNvPr id="54" name="Group 53"/>
            <p:cNvGrpSpPr/>
            <p:nvPr/>
          </p:nvGrpSpPr>
          <p:grpSpPr>
            <a:xfrm>
              <a:off x="9674420" y="1135062"/>
              <a:ext cx="1219399" cy="334357"/>
              <a:chOff x="7395042" y="2409361"/>
              <a:chExt cx="1219399" cy="334357"/>
            </a:xfrm>
          </p:grpSpPr>
          <p:pic>
            <p:nvPicPr>
              <p:cNvPr id="1028" name="Picture 4" descr="http://blog.jupyter.org/content/images/2015/02/jupyter-sq-text.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7395042" y="2409361"/>
                <a:ext cx="334357" cy="334357"/>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p:cNvSpPr/>
              <p:nvPr/>
            </p:nvSpPr>
            <p:spPr>
              <a:xfrm>
                <a:off x="7738239" y="2420739"/>
                <a:ext cx="876202" cy="276871"/>
              </a:xfrm>
              <a:prstGeom prst="rect">
                <a:avLst/>
              </a:prstGeom>
            </p:spPr>
            <p:txBody>
              <a:bodyPr wrap="non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Notebooks</a:t>
                </a:r>
              </a:p>
            </p:txBody>
          </p:sp>
        </p:grpSp>
      </p:grpSp>
      <p:grpSp>
        <p:nvGrpSpPr>
          <p:cNvPr id="116" name="Group 115"/>
          <p:cNvGrpSpPr/>
          <p:nvPr/>
        </p:nvGrpSpPr>
        <p:grpSpPr>
          <a:xfrm>
            <a:off x="6751637" y="1782734"/>
            <a:ext cx="1504877" cy="2214251"/>
            <a:chOff x="6751637" y="1782734"/>
            <a:chExt cx="1504877" cy="2214251"/>
          </a:xfrm>
        </p:grpSpPr>
        <p:grpSp>
          <p:nvGrpSpPr>
            <p:cNvPr id="100" name="Group 99"/>
            <p:cNvGrpSpPr/>
            <p:nvPr/>
          </p:nvGrpSpPr>
          <p:grpSpPr>
            <a:xfrm>
              <a:off x="6751637" y="2316162"/>
              <a:ext cx="1504877" cy="1066800"/>
              <a:chOff x="7075560" y="2308539"/>
              <a:chExt cx="1504877" cy="1066800"/>
            </a:xfrm>
          </p:grpSpPr>
          <p:sp>
            <p:nvSpPr>
              <p:cNvPr id="103" name="Rectangle 102"/>
              <p:cNvSpPr/>
              <p:nvPr/>
            </p:nvSpPr>
            <p:spPr bwMode="auto">
              <a:xfrm>
                <a:off x="7075560" y="2308539"/>
                <a:ext cx="1424613" cy="10668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104" name="Picture 103"/>
              <p:cNvPicPr>
                <a:picLocks noChangeAspect="1"/>
              </p:cNvPicPr>
              <p:nvPr/>
            </p:nvPicPr>
            <p:blipFill>
              <a:blip r:embed="rId3">
                <a:biLevel thresh="25000"/>
              </a:blip>
              <a:stretch>
                <a:fillRect/>
              </a:stretch>
            </p:blipFill>
            <p:spPr>
              <a:xfrm>
                <a:off x="7196158" y="2475035"/>
                <a:ext cx="469879" cy="469879"/>
              </a:xfrm>
              <a:prstGeom prst="rect">
                <a:avLst/>
              </a:prstGeom>
            </p:spPr>
          </p:pic>
          <p:sp>
            <p:nvSpPr>
              <p:cNvPr id="106" name="Rectangle 105"/>
              <p:cNvSpPr/>
              <p:nvPr/>
            </p:nvSpPr>
            <p:spPr>
              <a:xfrm>
                <a:off x="7122932" y="3068823"/>
                <a:ext cx="1457505" cy="276871"/>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Spark on HDInsight</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pic>
            <p:nvPicPr>
              <p:cNvPr id="109" name="Picture 8" descr="https://zeppelin.incubator.apache.org/assets/themes/zeppelin/img/spark_logo.jp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801030" y="2392990"/>
                <a:ext cx="597163" cy="597163"/>
              </a:xfrm>
              <a:prstGeom prst="rect">
                <a:avLst/>
              </a:prstGeom>
              <a:noFill/>
              <a:extLst>
                <a:ext uri="{909E8E84-426E-40DD-AFC4-6F175D3DCCD1}">
                  <a14:hiddenFill xmlns:a14="http://schemas.microsoft.com/office/drawing/2010/main">
                    <a:solidFill>
                      <a:srgbClr val="FFFFFF"/>
                    </a:solidFill>
                  </a14:hiddenFill>
                </a:ext>
              </a:extLst>
            </p:spPr>
          </p:pic>
        </p:grpSp>
        <p:sp>
          <p:nvSpPr>
            <p:cNvPr id="112" name="Up-Down Arrow 111"/>
            <p:cNvSpPr/>
            <p:nvPr/>
          </p:nvSpPr>
          <p:spPr bwMode="auto">
            <a:xfrm>
              <a:off x="7143472" y="3373948"/>
              <a:ext cx="277460" cy="623037"/>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13" name="Up-Down Arrow 112"/>
            <p:cNvSpPr/>
            <p:nvPr/>
          </p:nvSpPr>
          <p:spPr bwMode="auto">
            <a:xfrm>
              <a:off x="7143472" y="1782734"/>
              <a:ext cx="277460" cy="514220"/>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grpSp>
        <p:nvGrpSpPr>
          <p:cNvPr id="117" name="Group 116"/>
          <p:cNvGrpSpPr/>
          <p:nvPr/>
        </p:nvGrpSpPr>
        <p:grpSpPr>
          <a:xfrm>
            <a:off x="8156270" y="3573460"/>
            <a:ext cx="2125284" cy="1115515"/>
            <a:chOff x="8156270" y="3573460"/>
            <a:chExt cx="2125284" cy="1115515"/>
          </a:xfrm>
        </p:grpSpPr>
        <p:grpSp>
          <p:nvGrpSpPr>
            <p:cNvPr id="60" name="Group 59"/>
            <p:cNvGrpSpPr/>
            <p:nvPr/>
          </p:nvGrpSpPr>
          <p:grpSpPr>
            <a:xfrm>
              <a:off x="8917817" y="3573460"/>
              <a:ext cx="1363737" cy="1115515"/>
              <a:chOff x="9185334" y="3775291"/>
              <a:chExt cx="2007135" cy="1567903"/>
            </a:xfrm>
          </p:grpSpPr>
          <p:grpSp>
            <p:nvGrpSpPr>
              <p:cNvPr id="58" name="Group 57"/>
              <p:cNvGrpSpPr/>
              <p:nvPr/>
            </p:nvGrpSpPr>
            <p:grpSpPr>
              <a:xfrm>
                <a:off x="9185334" y="3775291"/>
                <a:ext cx="2007135" cy="1567903"/>
                <a:chOff x="9185334" y="3775291"/>
                <a:chExt cx="2007135" cy="1567903"/>
              </a:xfrm>
            </p:grpSpPr>
            <p:sp>
              <p:nvSpPr>
                <p:cNvPr id="33" name="Rectangle 32"/>
                <p:cNvSpPr/>
                <p:nvPr/>
              </p:nvSpPr>
              <p:spPr bwMode="auto">
                <a:xfrm>
                  <a:off x="9185334" y="3775291"/>
                  <a:ext cx="2007135" cy="1567903"/>
                </a:xfrm>
                <a:prstGeom prst="rect">
                  <a:avLst/>
                </a:prstGeom>
                <a:solidFill>
                  <a:schemeClr val="accent1">
                    <a:lumMod val="7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pic>
              <p:nvPicPr>
                <p:cNvPr id="32" name="Picture 31"/>
                <p:cNvPicPr>
                  <a:picLocks noChangeAspect="1"/>
                </p:cNvPicPr>
                <p:nvPr/>
              </p:nvPicPr>
              <p:blipFill>
                <a:blip r:embed="rId6">
                  <a:biLevel thresh="25000"/>
                </a:blip>
                <a:stretch>
                  <a:fillRect/>
                </a:stretch>
              </p:blipFill>
              <p:spPr>
                <a:xfrm>
                  <a:off x="9664601" y="3983189"/>
                  <a:ext cx="780290" cy="780290"/>
                </a:xfrm>
                <a:prstGeom prst="rect">
                  <a:avLst/>
                </a:prstGeom>
              </p:spPr>
            </p:pic>
          </p:grpSp>
          <p:sp>
            <p:nvSpPr>
              <p:cNvPr id="35" name="Rectangle 34"/>
              <p:cNvSpPr/>
              <p:nvPr/>
            </p:nvSpPr>
            <p:spPr>
              <a:xfrm>
                <a:off x="9313945" y="4899713"/>
                <a:ext cx="1660317" cy="276871"/>
              </a:xfrm>
              <a:prstGeom prst="rect">
                <a:avLst/>
              </a:prstGeom>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SQL DW</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sp>
          <p:nvSpPr>
            <p:cNvPr id="114" name="Right Arrow 113"/>
            <p:cNvSpPr/>
            <p:nvPr/>
          </p:nvSpPr>
          <p:spPr bwMode="auto">
            <a:xfrm>
              <a:off x="8156270" y="4030662"/>
              <a:ext cx="761545" cy="334066"/>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sp>
        <p:nvSpPr>
          <p:cNvPr id="115" name="Up-Down Arrow 114"/>
          <p:cNvSpPr/>
          <p:nvPr/>
        </p:nvSpPr>
        <p:spPr bwMode="auto">
          <a:xfrm>
            <a:off x="9430517" y="1766516"/>
            <a:ext cx="277460" cy="1806944"/>
          </a:xfrm>
          <a:prstGeom prst="upDown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121" name="Group 120"/>
          <p:cNvGrpSpPr/>
          <p:nvPr/>
        </p:nvGrpSpPr>
        <p:grpSpPr>
          <a:xfrm>
            <a:off x="8156270" y="4852997"/>
            <a:ext cx="2348308" cy="1066800"/>
            <a:chOff x="8156270" y="4852997"/>
            <a:chExt cx="2348308" cy="1066800"/>
          </a:xfrm>
        </p:grpSpPr>
        <p:sp>
          <p:nvSpPr>
            <p:cNvPr id="120" name="Right Arrow 119"/>
            <p:cNvSpPr/>
            <p:nvPr/>
          </p:nvSpPr>
          <p:spPr bwMode="auto">
            <a:xfrm>
              <a:off x="8156270" y="5189831"/>
              <a:ext cx="761545" cy="334066"/>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119" name="Group 118"/>
            <p:cNvGrpSpPr/>
            <p:nvPr/>
          </p:nvGrpSpPr>
          <p:grpSpPr>
            <a:xfrm>
              <a:off x="8844261" y="4852997"/>
              <a:ext cx="1660317" cy="1066800"/>
              <a:chOff x="8844261" y="4852997"/>
              <a:chExt cx="1660317" cy="1066800"/>
            </a:xfrm>
          </p:grpSpPr>
          <p:grpSp>
            <p:nvGrpSpPr>
              <p:cNvPr id="19" name="Group 18"/>
              <p:cNvGrpSpPr/>
              <p:nvPr/>
            </p:nvGrpSpPr>
            <p:grpSpPr>
              <a:xfrm>
                <a:off x="8844261" y="4852997"/>
                <a:ext cx="1660317" cy="1066800"/>
                <a:chOff x="4302012" y="1540624"/>
                <a:chExt cx="1660317" cy="1066800"/>
              </a:xfrm>
            </p:grpSpPr>
            <p:sp>
              <p:nvSpPr>
                <p:cNvPr id="38" name="Rectangle 37"/>
                <p:cNvSpPr/>
                <p:nvPr/>
              </p:nvSpPr>
              <p:spPr bwMode="auto">
                <a:xfrm>
                  <a:off x="4375567" y="1540624"/>
                  <a:ext cx="1424613" cy="1066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Rectangle 26"/>
                <p:cNvSpPr/>
                <p:nvPr/>
              </p:nvSpPr>
              <p:spPr>
                <a:xfrm>
                  <a:off x="4302012" y="2321358"/>
                  <a:ext cx="1660317" cy="276871"/>
                </a:xfrm>
                <a:prstGeom prst="rect">
                  <a:avLst/>
                </a:prstGeom>
                <a:noFill/>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Data Catalog</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pic>
            <p:nvPicPr>
              <p:cNvPr id="118" name="Picture 117"/>
              <p:cNvPicPr>
                <a:picLocks noChangeAspect="1"/>
              </p:cNvPicPr>
              <p:nvPr/>
            </p:nvPicPr>
            <p:blipFill>
              <a:blip r:embed="rId7">
                <a:biLevel thresh="25000"/>
              </a:blip>
              <a:stretch>
                <a:fillRect/>
              </a:stretch>
            </p:blipFill>
            <p:spPr>
              <a:xfrm>
                <a:off x="9339853" y="5011753"/>
                <a:ext cx="519663" cy="519663"/>
              </a:xfrm>
              <a:prstGeom prst="rect">
                <a:avLst/>
              </a:prstGeom>
            </p:spPr>
          </p:pic>
        </p:grpSp>
      </p:grpSp>
    </p:spTree>
    <p:extLst>
      <p:ext uri="{BB962C8B-B14F-4D97-AF65-F5344CB8AC3E}">
        <p14:creationId xmlns:p14="http://schemas.microsoft.com/office/powerpoint/2010/main" val="161540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500"/>
                                        <p:tgtEl>
                                          <p:spTgt spid="10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6"/>
                                        </p:tgtEl>
                                        <p:attrNameLst>
                                          <p:attrName>style.visibility</p:attrName>
                                        </p:attrNameLst>
                                      </p:cBhvr>
                                      <p:to>
                                        <p:strVal val="visible"/>
                                      </p:to>
                                    </p:set>
                                    <p:animEffect transition="in" filter="fade">
                                      <p:cBhvr>
                                        <p:cTn id="32" dur="500"/>
                                        <p:tgtEl>
                                          <p:spTgt spid="1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fade">
                                      <p:cBhvr>
                                        <p:cTn id="37" dur="500"/>
                                        <p:tgtEl>
                                          <p:spTgt spid="1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fade">
                                      <p:cBhvr>
                                        <p:cTn id="47" dur="500"/>
                                        <p:tgtEl>
                                          <p:spTgt spid="1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0" grpId="0" animBg="1"/>
      <p:bldP spid="1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371435" y="2158959"/>
            <a:ext cx="355322" cy="2175898"/>
            <a:chOff x="10611830" y="3082745"/>
            <a:chExt cx="355373" cy="2176206"/>
          </a:xfrm>
        </p:grpSpPr>
        <p:cxnSp>
          <p:nvCxnSpPr>
            <p:cNvPr id="4" name="Straight Connector 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0840460" y="4103083"/>
              <a:ext cx="126743" cy="4084"/>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Freeform 389"/>
          <p:cNvSpPr>
            <a:spLocks noEditPoints="1"/>
          </p:cNvSpPr>
          <p:nvPr/>
        </p:nvSpPr>
        <p:spPr bwMode="auto">
          <a:xfrm>
            <a:off x="9746547" y="3636586"/>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defTabSz="91430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0" name="Rectangle 9"/>
          <p:cNvSpPr/>
          <p:nvPr/>
        </p:nvSpPr>
        <p:spPr>
          <a:xfrm>
            <a:off x="56011" y="6359236"/>
            <a:ext cx="675826" cy="338426"/>
          </a:xfrm>
          <a:prstGeom prst="rect">
            <a:avLst/>
          </a:prstGeom>
        </p:spPr>
        <p:txBody>
          <a:bodyPr wrap="none">
            <a:sp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DATA</a:t>
            </a:r>
          </a:p>
        </p:txBody>
      </p:sp>
      <p:grpSp>
        <p:nvGrpSpPr>
          <p:cNvPr id="11" name="Group 10"/>
          <p:cNvGrpSpPr/>
          <p:nvPr/>
        </p:nvGrpSpPr>
        <p:grpSpPr>
          <a:xfrm>
            <a:off x="19111" y="2086920"/>
            <a:ext cx="1550926" cy="3813650"/>
            <a:chOff x="276231" y="2132701"/>
            <a:chExt cx="1551146" cy="3814192"/>
          </a:xfrm>
        </p:grpSpPr>
        <p:cxnSp>
          <p:nvCxnSpPr>
            <p:cNvPr id="12" name="Straight Connector 11"/>
            <p:cNvCxnSpPr/>
            <p:nvPr/>
          </p:nvCxnSpPr>
          <p:spPr>
            <a:xfrm>
              <a:off x="1166860"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58843" y="2407298"/>
              <a:ext cx="101591"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952256" y="3768267"/>
              <a:ext cx="341645"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51804" y="5136855"/>
              <a:ext cx="12292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6"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17" name="TextBox 16"/>
            <p:cNvSpPr txBox="1"/>
            <p:nvPr/>
          </p:nvSpPr>
          <p:spPr>
            <a:xfrm>
              <a:off x="290952" y="2519818"/>
              <a:ext cx="1239880"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Business </a:t>
              </a:r>
              <a:b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8" name="TextBox 17"/>
            <p:cNvSpPr txBox="1"/>
            <p:nvPr/>
          </p:nvSpPr>
          <p:spPr>
            <a:xfrm>
              <a:off x="286638" y="4033284"/>
              <a:ext cx="1239880"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Custom </a:t>
              </a:r>
              <a:b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9"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20" name="TextBox 19"/>
            <p:cNvSpPr txBox="1"/>
            <p:nvPr/>
          </p:nvSpPr>
          <p:spPr>
            <a:xfrm>
              <a:off x="276231" y="5332875"/>
              <a:ext cx="1551146"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Sensors </a:t>
              </a:r>
              <a:b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2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33333"/>
                </a:solidFill>
                <a:effectLst/>
                <a:uLnTx/>
                <a:uFillTx/>
                <a:ea typeface="MS PGothic" panose="020B0600070205080204" pitchFamily="34" charset="-128"/>
              </a:endParaRPr>
            </a:p>
          </p:txBody>
        </p:sp>
      </p:grpSp>
      <p:sp>
        <p:nvSpPr>
          <p:cNvPr id="22" name="Rectangle 21"/>
          <p:cNvSpPr/>
          <p:nvPr/>
        </p:nvSpPr>
        <p:spPr>
          <a:xfrm>
            <a:off x="5468791" y="6352116"/>
            <a:ext cx="1408078" cy="338426"/>
          </a:xfrm>
          <a:prstGeom prst="rect">
            <a:avLst/>
          </a:prstGeom>
        </p:spPr>
        <p:txBody>
          <a:bodyPr wrap="none">
            <a:sp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INTELLIGENCE</a:t>
            </a:r>
          </a:p>
        </p:txBody>
      </p:sp>
      <p:sp>
        <p:nvSpPr>
          <p:cNvPr id="23" name="Right Arrow 22"/>
          <p:cNvSpPr/>
          <p:nvPr/>
        </p:nvSpPr>
        <p:spPr bwMode="auto">
          <a:xfrm>
            <a:off x="960437" y="6391554"/>
            <a:ext cx="4279953" cy="259579"/>
          </a:xfrm>
          <a:prstGeom prst="rightArrow">
            <a:avLst/>
          </a:prstGeom>
          <a:solidFill>
            <a:srgbClr val="0080EA"/>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24" name="Rectangle 23"/>
          <p:cNvSpPr/>
          <p:nvPr/>
        </p:nvSpPr>
        <p:spPr>
          <a:xfrm>
            <a:off x="11399837" y="6352116"/>
            <a:ext cx="879728" cy="338426"/>
          </a:xfrm>
          <a:prstGeom prst="rect">
            <a:avLst/>
          </a:prstGeom>
        </p:spPr>
        <p:txBody>
          <a:bodyPr wrap="none">
            <a:sp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ACTION</a:t>
            </a:r>
          </a:p>
        </p:txBody>
      </p:sp>
      <p:grpSp>
        <p:nvGrpSpPr>
          <p:cNvPr id="25" name="Group 24"/>
          <p:cNvGrpSpPr/>
          <p:nvPr/>
        </p:nvGrpSpPr>
        <p:grpSpPr>
          <a:xfrm>
            <a:off x="11456944" y="2902474"/>
            <a:ext cx="1239706" cy="1054290"/>
            <a:chOff x="10920388" y="2780901"/>
            <a:chExt cx="1239881" cy="1054439"/>
          </a:xfrm>
        </p:grpSpPr>
        <p:grpSp>
          <p:nvGrpSpPr>
            <p:cNvPr id="26" name="Group 25"/>
            <p:cNvGrpSpPr/>
            <p:nvPr/>
          </p:nvGrpSpPr>
          <p:grpSpPr>
            <a:xfrm>
              <a:off x="11311238" y="2780901"/>
              <a:ext cx="458181" cy="590870"/>
              <a:chOff x="8824650" y="2294433"/>
              <a:chExt cx="368737" cy="475523"/>
            </a:xfrm>
          </p:grpSpPr>
          <p:sp>
            <p:nvSpPr>
              <p:cNvPr id="28"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29"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33333"/>
                  </a:solidFill>
                  <a:effectLst/>
                  <a:uLnTx/>
                  <a:uFillTx/>
                  <a:ea typeface="MS PGothic" panose="020B0600070205080204" pitchFamily="34" charset="-128"/>
                </a:endParaRPr>
              </a:p>
            </p:txBody>
          </p:sp>
        </p:grpSp>
        <p:sp>
          <p:nvSpPr>
            <p:cNvPr id="27" name="TextBox 26"/>
            <p:cNvSpPr txBox="1"/>
            <p:nvPr/>
          </p:nvSpPr>
          <p:spPr>
            <a:xfrm>
              <a:off x="10920388" y="3380619"/>
              <a:ext cx="1239881" cy="454721"/>
            </a:xfrm>
            <a:prstGeom prst="rect">
              <a:avLst/>
            </a:prstGeom>
            <a:noFill/>
          </p:spPr>
          <p:txBody>
            <a:bodyPr wrap="square" lIns="182829" tIns="146263" rIns="182829" bIns="146263" rtlCol="0">
              <a:spAutoFit/>
            </a:bodyPr>
            <a:lstStyle/>
            <a:p>
              <a:pPr marL="0" marR="0" lvl="0" indent="0" algn="ctr"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People</a:t>
              </a:r>
            </a:p>
          </p:txBody>
        </p:sp>
      </p:grpSp>
      <p:sp>
        <p:nvSpPr>
          <p:cNvPr id="30" name="Right Arrow 29"/>
          <p:cNvSpPr/>
          <p:nvPr/>
        </p:nvSpPr>
        <p:spPr bwMode="auto">
          <a:xfrm>
            <a:off x="7013234" y="6391554"/>
            <a:ext cx="3788750" cy="259579"/>
          </a:xfrm>
          <a:prstGeom prst="rightArrow">
            <a:avLst/>
          </a:prstGeom>
          <a:solidFill>
            <a:srgbClr val="0080EA"/>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31" name="Group 30"/>
          <p:cNvGrpSpPr/>
          <p:nvPr/>
        </p:nvGrpSpPr>
        <p:grpSpPr>
          <a:xfrm>
            <a:off x="3976947" y="1458550"/>
            <a:ext cx="5376278" cy="3334110"/>
            <a:chOff x="3976947" y="1458550"/>
            <a:chExt cx="5376278" cy="3334110"/>
          </a:xfrm>
        </p:grpSpPr>
        <p:sp>
          <p:nvSpPr>
            <p:cNvPr id="32" name="Rectangle 31"/>
            <p:cNvSpPr/>
            <p:nvPr/>
          </p:nvSpPr>
          <p:spPr bwMode="auto">
            <a:xfrm>
              <a:off x="3976947" y="1458550"/>
              <a:ext cx="5143613" cy="3155713"/>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33" name="Rectangle 32"/>
            <p:cNvSpPr/>
            <p:nvPr/>
          </p:nvSpPr>
          <p:spPr>
            <a:xfrm>
              <a:off x="4313237" y="2701887"/>
              <a:ext cx="4376679" cy="830997"/>
            </a:xfrm>
            <a:prstGeom prst="rect">
              <a:avLst/>
            </a:prstGeom>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24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Preparation, Analytics and Machine Learning</a:t>
              </a: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sp>
          <p:nvSpPr>
            <p:cNvPr id="34" name="Isosceles Triangle 33"/>
            <p:cNvSpPr/>
            <p:nvPr/>
          </p:nvSpPr>
          <p:spPr bwMode="auto">
            <a:xfrm rot="10800000">
              <a:off x="5977197" y="4568309"/>
              <a:ext cx="1003040" cy="224351"/>
            </a:xfrm>
            <a:prstGeom prst="triangle">
              <a:avLst>
                <a:gd name="adj" fmla="val 51823"/>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 name="Isosceles Triangle 34"/>
            <p:cNvSpPr/>
            <p:nvPr/>
          </p:nvSpPr>
          <p:spPr bwMode="auto">
            <a:xfrm rot="5400000">
              <a:off x="8715657" y="2935894"/>
              <a:ext cx="1048959" cy="226177"/>
            </a:xfrm>
            <a:prstGeom prst="triangle">
              <a:avLst>
                <a:gd name="adj" fmla="val 51823"/>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6" name="Group 35"/>
          <p:cNvGrpSpPr/>
          <p:nvPr/>
        </p:nvGrpSpPr>
        <p:grpSpPr>
          <a:xfrm>
            <a:off x="3971053" y="4743496"/>
            <a:ext cx="5156584" cy="1610582"/>
            <a:chOff x="3971053" y="4743496"/>
            <a:chExt cx="5156584" cy="1610582"/>
          </a:xfrm>
        </p:grpSpPr>
        <p:sp>
          <p:nvSpPr>
            <p:cNvPr id="37" name="Rectangle 36"/>
            <p:cNvSpPr/>
            <p:nvPr/>
          </p:nvSpPr>
          <p:spPr bwMode="auto">
            <a:xfrm>
              <a:off x="3971053" y="4743496"/>
              <a:ext cx="5156584" cy="1610582"/>
            </a:xfrm>
            <a:prstGeom prst="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38" name="Group 37"/>
            <p:cNvGrpSpPr/>
            <p:nvPr/>
          </p:nvGrpSpPr>
          <p:grpSpPr>
            <a:xfrm>
              <a:off x="6158104" y="5116633"/>
              <a:ext cx="712017" cy="476984"/>
              <a:chOff x="8588655" y="3482322"/>
              <a:chExt cx="2571750" cy="2016125"/>
            </a:xfrm>
          </p:grpSpPr>
          <p:sp>
            <p:nvSpPr>
              <p:cNvPr id="40"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9" name="Rectangle 38"/>
            <p:cNvSpPr/>
            <p:nvPr/>
          </p:nvSpPr>
          <p:spPr>
            <a:xfrm>
              <a:off x="5608637" y="5887391"/>
              <a:ext cx="2590799" cy="400110"/>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20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Big Data Store</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grpSp>
        <p:nvGrpSpPr>
          <p:cNvPr id="42" name="Group 41"/>
          <p:cNvGrpSpPr/>
          <p:nvPr/>
        </p:nvGrpSpPr>
        <p:grpSpPr>
          <a:xfrm>
            <a:off x="1058285" y="1458551"/>
            <a:ext cx="3102552" cy="4893565"/>
            <a:chOff x="1058285" y="1458551"/>
            <a:chExt cx="3102552" cy="4893565"/>
          </a:xfrm>
        </p:grpSpPr>
        <p:grpSp>
          <p:nvGrpSpPr>
            <p:cNvPr id="43" name="Group 42"/>
            <p:cNvGrpSpPr/>
            <p:nvPr/>
          </p:nvGrpSpPr>
          <p:grpSpPr>
            <a:xfrm>
              <a:off x="1058285" y="1458551"/>
              <a:ext cx="3102552" cy="4893565"/>
              <a:chOff x="1058285" y="1458551"/>
              <a:chExt cx="3102552" cy="4893565"/>
            </a:xfrm>
          </p:grpSpPr>
          <p:grpSp>
            <p:nvGrpSpPr>
              <p:cNvPr id="46" name="Group 45"/>
              <p:cNvGrpSpPr/>
              <p:nvPr/>
            </p:nvGrpSpPr>
            <p:grpSpPr>
              <a:xfrm>
                <a:off x="3865636" y="5208167"/>
                <a:ext cx="295201" cy="853554"/>
                <a:chOff x="3832324" y="5254390"/>
                <a:chExt cx="295243" cy="853675"/>
              </a:xfrm>
            </p:grpSpPr>
            <p:sp>
              <p:nvSpPr>
                <p:cNvPr id="51" name="Isosceles Triangle 50"/>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 name="Isosceles Triangle 51"/>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7" name="Group 46"/>
              <p:cNvGrpSpPr/>
              <p:nvPr/>
            </p:nvGrpSpPr>
            <p:grpSpPr>
              <a:xfrm>
                <a:off x="1058285" y="1458551"/>
                <a:ext cx="2805640" cy="4893565"/>
                <a:chOff x="1058285" y="1458551"/>
                <a:chExt cx="2805640" cy="4893565"/>
              </a:xfrm>
            </p:grpSpPr>
            <p:sp>
              <p:nvSpPr>
                <p:cNvPr id="48" name="Rectangle 47"/>
                <p:cNvSpPr/>
                <p:nvPr/>
              </p:nvSpPr>
              <p:spPr bwMode="auto">
                <a:xfrm>
                  <a:off x="1058285" y="1458551"/>
                  <a:ext cx="2805640" cy="4893565"/>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Ingestion</a:t>
                  </a:r>
                </a:p>
              </p:txBody>
            </p:sp>
            <p:sp>
              <p:nvSpPr>
                <p:cNvPr id="49" name="Rectangle 48"/>
                <p:cNvSpPr/>
                <p:nvPr/>
              </p:nvSpPr>
              <p:spPr bwMode="auto">
                <a:xfrm>
                  <a:off x="1136404" y="1829576"/>
                  <a:ext cx="2651563" cy="2807610"/>
                </a:xfrm>
                <a:prstGeom prst="rect">
                  <a:avLst/>
                </a:prstGeom>
                <a:solidFill>
                  <a:schemeClr val="accent5">
                    <a:lumMod val="60000"/>
                    <a:lumOff val="40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200"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50" name="Rectangle 49"/>
                <p:cNvSpPr/>
                <p:nvPr/>
              </p:nvSpPr>
              <p:spPr bwMode="auto">
                <a:xfrm>
                  <a:off x="1136404" y="4792662"/>
                  <a:ext cx="2660251" cy="1425560"/>
                </a:xfrm>
                <a:prstGeom prst="rect">
                  <a:avLst/>
                </a:prstGeom>
                <a:solidFill>
                  <a:schemeClr val="accent5">
                    <a:lumMod val="60000"/>
                    <a:lumOff val="40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200"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grpSp>
        </p:grpSp>
        <p:sp>
          <p:nvSpPr>
            <p:cNvPr id="44" name="Rectangle 43"/>
            <p:cNvSpPr/>
            <p:nvPr/>
          </p:nvSpPr>
          <p:spPr>
            <a:xfrm>
              <a:off x="1181187" y="2825389"/>
              <a:ext cx="2558225" cy="461665"/>
            </a:xfrm>
            <a:prstGeom prst="rect">
              <a:avLst/>
            </a:prstGeom>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24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Bulk Ingestion</a:t>
              </a: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sp>
          <p:nvSpPr>
            <p:cNvPr id="45" name="Rectangle 44"/>
            <p:cNvSpPr/>
            <p:nvPr/>
          </p:nvSpPr>
          <p:spPr>
            <a:xfrm>
              <a:off x="1200788" y="5293337"/>
              <a:ext cx="2558225" cy="461665"/>
            </a:xfrm>
            <a:prstGeom prst="rect">
              <a:avLst/>
            </a:prstGeom>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24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Event Ingestion</a:t>
              </a: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sp>
        <p:nvSpPr>
          <p:cNvPr id="54" name="Rectangle 53"/>
          <p:cNvSpPr/>
          <p:nvPr/>
        </p:nvSpPr>
        <p:spPr bwMode="auto">
          <a:xfrm>
            <a:off x="9240136" y="1493392"/>
            <a:ext cx="2137447" cy="1331997"/>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2000"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24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Discovery</a:t>
            </a:r>
          </a:p>
        </p:txBody>
      </p:sp>
      <p:sp>
        <p:nvSpPr>
          <p:cNvPr id="59" name="Rectangle 58"/>
          <p:cNvSpPr/>
          <p:nvPr/>
        </p:nvSpPr>
        <p:spPr bwMode="auto">
          <a:xfrm>
            <a:off x="9266237" y="3273610"/>
            <a:ext cx="2137447" cy="1331997"/>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2000"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24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Visualization</a:t>
            </a:r>
          </a:p>
        </p:txBody>
      </p:sp>
      <p:sp>
        <p:nvSpPr>
          <p:cNvPr id="68"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Big Data Pipeline and Workflow</a:t>
            </a:r>
            <a:endParaRPr kumimoji="0" lang="en-US" sz="80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547984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fill="hold"/>
                                        <p:tgtEl>
                                          <p:spTgt spid="36"/>
                                        </p:tgtEl>
                                        <p:attrNameLst>
                                          <p:attrName>ppt_x</p:attrName>
                                        </p:attrNameLst>
                                      </p:cBhvr>
                                      <p:tavLst>
                                        <p:tav tm="0">
                                          <p:val>
                                            <p:strVal val="#ppt_x"/>
                                          </p:val>
                                        </p:tav>
                                        <p:tav tm="100000">
                                          <p:val>
                                            <p:strVal val="#ppt_x"/>
                                          </p:val>
                                        </p:tav>
                                      </p:tavLst>
                                    </p:anim>
                                    <p:anim calcmode="lin" valueType="num">
                                      <p:cBhvr additive="base">
                                        <p:cTn id="3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ppt_x"/>
                                          </p:val>
                                        </p:tav>
                                        <p:tav tm="100000">
                                          <p:val>
                                            <p:strVal val="#ppt_x"/>
                                          </p:val>
                                        </p:tav>
                                      </p:tavLst>
                                    </p:anim>
                                    <p:anim calcmode="lin" valueType="num">
                                      <p:cBhvr additive="base">
                                        <p:cTn id="46" dur="500" fill="hold"/>
                                        <p:tgtEl>
                                          <p:spTgt spid="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 calcmode="lin" valueType="num">
                                      <p:cBhvr additive="base">
                                        <p:cTn id="53" dur="500" fill="hold"/>
                                        <p:tgtEl>
                                          <p:spTgt spid="54"/>
                                        </p:tgtEl>
                                        <p:attrNameLst>
                                          <p:attrName>ppt_x</p:attrName>
                                        </p:attrNameLst>
                                      </p:cBhvr>
                                      <p:tavLst>
                                        <p:tav tm="0">
                                          <p:val>
                                            <p:strVal val="#ppt_x"/>
                                          </p:val>
                                        </p:tav>
                                        <p:tav tm="100000">
                                          <p:val>
                                            <p:strVal val="#ppt_x"/>
                                          </p:val>
                                        </p:tav>
                                      </p:tavLst>
                                    </p:anim>
                                    <p:anim calcmode="lin" valueType="num">
                                      <p:cBhvr additive="base">
                                        <p:cTn id="54" dur="500" fill="hold"/>
                                        <p:tgtEl>
                                          <p:spTgt spid="5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 calcmode="lin" valueType="num">
                                      <p:cBhvr additive="base">
                                        <p:cTn id="57" dur="500" fill="hold"/>
                                        <p:tgtEl>
                                          <p:spTgt spid="59"/>
                                        </p:tgtEl>
                                        <p:attrNameLst>
                                          <p:attrName>ppt_x</p:attrName>
                                        </p:attrNameLst>
                                      </p:cBhvr>
                                      <p:tavLst>
                                        <p:tav tm="0">
                                          <p:val>
                                            <p:strVal val="#ppt_x"/>
                                          </p:val>
                                        </p:tav>
                                        <p:tav tm="100000">
                                          <p:val>
                                            <p:strVal val="#ppt_x"/>
                                          </p:val>
                                        </p:tav>
                                      </p:tavLst>
                                    </p:anim>
                                    <p:anim calcmode="lin" valueType="num">
                                      <p:cBhvr additive="base">
                                        <p:cTn id="5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22" grpId="0"/>
      <p:bldP spid="23" grpId="0" animBg="1"/>
      <p:bldP spid="24" grpId="0"/>
      <p:bldP spid="30" grpId="0" animBg="1"/>
      <p:bldP spid="54" grpId="0" animBg="1"/>
      <p:bldP spid="5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371435" y="2158959"/>
            <a:ext cx="355322" cy="2175898"/>
            <a:chOff x="10611830" y="3082745"/>
            <a:chExt cx="355373" cy="2176206"/>
          </a:xfrm>
        </p:grpSpPr>
        <p:cxnSp>
          <p:nvCxnSpPr>
            <p:cNvPr id="4" name="Straight Connector 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0840460" y="4103083"/>
              <a:ext cx="126743" cy="4084"/>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Freeform 389"/>
          <p:cNvSpPr>
            <a:spLocks noEditPoints="1"/>
          </p:cNvSpPr>
          <p:nvPr/>
        </p:nvSpPr>
        <p:spPr bwMode="auto">
          <a:xfrm>
            <a:off x="9746547" y="3636586"/>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defTabSz="91430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10" name="Rectangle 9"/>
          <p:cNvSpPr/>
          <p:nvPr/>
        </p:nvSpPr>
        <p:spPr>
          <a:xfrm>
            <a:off x="56011" y="6359236"/>
            <a:ext cx="675826" cy="338426"/>
          </a:xfrm>
          <a:prstGeom prst="rect">
            <a:avLst/>
          </a:prstGeom>
        </p:spPr>
        <p:txBody>
          <a:bodyPr wrap="none">
            <a:sp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DATA</a:t>
            </a:r>
          </a:p>
        </p:txBody>
      </p:sp>
      <p:grpSp>
        <p:nvGrpSpPr>
          <p:cNvPr id="11" name="Group 10"/>
          <p:cNvGrpSpPr/>
          <p:nvPr/>
        </p:nvGrpSpPr>
        <p:grpSpPr>
          <a:xfrm>
            <a:off x="19111" y="2086920"/>
            <a:ext cx="1550926" cy="3813650"/>
            <a:chOff x="276231" y="2132701"/>
            <a:chExt cx="1551146" cy="3814192"/>
          </a:xfrm>
        </p:grpSpPr>
        <p:cxnSp>
          <p:nvCxnSpPr>
            <p:cNvPr id="12" name="Straight Connector 11"/>
            <p:cNvCxnSpPr/>
            <p:nvPr/>
          </p:nvCxnSpPr>
          <p:spPr>
            <a:xfrm>
              <a:off x="1166860"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058843" y="2407298"/>
              <a:ext cx="101591"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952256" y="3768267"/>
              <a:ext cx="341645"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51804" y="5136855"/>
              <a:ext cx="12292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6"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17" name="TextBox 16"/>
            <p:cNvSpPr txBox="1"/>
            <p:nvPr/>
          </p:nvSpPr>
          <p:spPr>
            <a:xfrm>
              <a:off x="290952" y="2519818"/>
              <a:ext cx="1239880"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Business </a:t>
              </a:r>
              <a:b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8" name="TextBox 17"/>
            <p:cNvSpPr txBox="1"/>
            <p:nvPr/>
          </p:nvSpPr>
          <p:spPr>
            <a:xfrm>
              <a:off x="286638" y="4033284"/>
              <a:ext cx="1239880"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Custom </a:t>
              </a:r>
              <a:b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9"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20" name="TextBox 19"/>
            <p:cNvSpPr txBox="1"/>
            <p:nvPr/>
          </p:nvSpPr>
          <p:spPr>
            <a:xfrm>
              <a:off x="276231" y="5332875"/>
              <a:ext cx="1551146" cy="614018"/>
            </a:xfrm>
            <a:prstGeom prst="rect">
              <a:avLst/>
            </a:prstGeom>
            <a:noFill/>
          </p:spPr>
          <p:txBody>
            <a:bodyPr wrap="square" lIns="182829" tIns="146263" rIns="182829" bIns="146263" rtlCol="0">
              <a:spAutoFit/>
            </a:bodyPr>
            <a:lstStyle/>
            <a:p>
              <a:pPr marL="0" marR="0" lvl="0" indent="0"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Sensors </a:t>
              </a:r>
              <a:b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2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33333"/>
                </a:solidFill>
                <a:effectLst/>
                <a:uLnTx/>
                <a:uFillTx/>
                <a:ea typeface="MS PGothic" panose="020B0600070205080204" pitchFamily="34" charset="-128"/>
              </a:endParaRPr>
            </a:p>
          </p:txBody>
        </p:sp>
      </p:grpSp>
      <p:sp>
        <p:nvSpPr>
          <p:cNvPr id="22" name="Rectangle 21"/>
          <p:cNvSpPr/>
          <p:nvPr/>
        </p:nvSpPr>
        <p:spPr>
          <a:xfrm>
            <a:off x="5468791" y="6352116"/>
            <a:ext cx="1408078" cy="338426"/>
          </a:xfrm>
          <a:prstGeom prst="rect">
            <a:avLst/>
          </a:prstGeom>
        </p:spPr>
        <p:txBody>
          <a:bodyPr wrap="none">
            <a:sp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INTELLIGENCE</a:t>
            </a:r>
          </a:p>
        </p:txBody>
      </p:sp>
      <p:sp>
        <p:nvSpPr>
          <p:cNvPr id="23" name="Right Arrow 22"/>
          <p:cNvSpPr/>
          <p:nvPr/>
        </p:nvSpPr>
        <p:spPr bwMode="auto">
          <a:xfrm>
            <a:off x="960437" y="6391554"/>
            <a:ext cx="4279953" cy="259579"/>
          </a:xfrm>
          <a:prstGeom prst="rightArrow">
            <a:avLst/>
          </a:prstGeom>
          <a:solidFill>
            <a:srgbClr val="0080EA"/>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24" name="Rectangle 23"/>
          <p:cNvSpPr/>
          <p:nvPr/>
        </p:nvSpPr>
        <p:spPr>
          <a:xfrm>
            <a:off x="11399837" y="6352116"/>
            <a:ext cx="879728" cy="338426"/>
          </a:xfrm>
          <a:prstGeom prst="rect">
            <a:avLst/>
          </a:prstGeom>
        </p:spPr>
        <p:txBody>
          <a:bodyPr wrap="none">
            <a:sp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ACTION</a:t>
            </a:r>
          </a:p>
        </p:txBody>
      </p:sp>
      <p:grpSp>
        <p:nvGrpSpPr>
          <p:cNvPr id="25" name="Group 24"/>
          <p:cNvGrpSpPr/>
          <p:nvPr/>
        </p:nvGrpSpPr>
        <p:grpSpPr>
          <a:xfrm>
            <a:off x="11456944" y="2902474"/>
            <a:ext cx="1239706" cy="1054290"/>
            <a:chOff x="10920388" y="2780901"/>
            <a:chExt cx="1239881" cy="1054439"/>
          </a:xfrm>
        </p:grpSpPr>
        <p:grpSp>
          <p:nvGrpSpPr>
            <p:cNvPr id="26" name="Group 25"/>
            <p:cNvGrpSpPr/>
            <p:nvPr/>
          </p:nvGrpSpPr>
          <p:grpSpPr>
            <a:xfrm>
              <a:off x="11311238" y="2780901"/>
              <a:ext cx="458181" cy="590870"/>
              <a:chOff x="8824650" y="2294433"/>
              <a:chExt cx="368737" cy="475523"/>
            </a:xfrm>
          </p:grpSpPr>
          <p:sp>
            <p:nvSpPr>
              <p:cNvPr id="28"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33333"/>
                  </a:solidFill>
                  <a:effectLst/>
                  <a:uLnTx/>
                  <a:uFillTx/>
                  <a:ea typeface="MS PGothic" panose="020B0600070205080204" pitchFamily="34" charset="-128"/>
                </a:endParaRPr>
              </a:p>
            </p:txBody>
          </p:sp>
          <p:sp>
            <p:nvSpPr>
              <p:cNvPr id="29"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7" rIns="91414" bIns="45707" numCol="1" anchor="t" anchorCtr="0" compatLnSpc="1">
                <a:prstTxWarp prst="textNoShape">
                  <a:avLst/>
                </a:prstTxWarp>
              </a:bodyPr>
              <a:lstStyle/>
              <a:p>
                <a:pPr marL="0" marR="0" lvl="0" indent="0" defTabSz="93250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333333"/>
                  </a:solidFill>
                  <a:effectLst/>
                  <a:uLnTx/>
                  <a:uFillTx/>
                  <a:ea typeface="MS PGothic" panose="020B0600070205080204" pitchFamily="34" charset="-128"/>
                </a:endParaRPr>
              </a:p>
            </p:txBody>
          </p:sp>
        </p:grpSp>
        <p:sp>
          <p:nvSpPr>
            <p:cNvPr id="27" name="TextBox 26"/>
            <p:cNvSpPr txBox="1"/>
            <p:nvPr/>
          </p:nvSpPr>
          <p:spPr>
            <a:xfrm>
              <a:off x="10920388" y="3380619"/>
              <a:ext cx="1239881" cy="454721"/>
            </a:xfrm>
            <a:prstGeom prst="rect">
              <a:avLst/>
            </a:prstGeom>
            <a:noFill/>
          </p:spPr>
          <p:txBody>
            <a:bodyPr wrap="square" lIns="182829" tIns="146263" rIns="182829" bIns="146263" rtlCol="0">
              <a:spAutoFit/>
            </a:bodyPr>
            <a:lstStyle/>
            <a:p>
              <a:pPr marL="0" marR="0" lvl="0" indent="0" algn="ctr" defTabSz="932502"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People</a:t>
              </a:r>
            </a:p>
          </p:txBody>
        </p:sp>
      </p:grpSp>
      <p:sp>
        <p:nvSpPr>
          <p:cNvPr id="30" name="Right Arrow 29"/>
          <p:cNvSpPr/>
          <p:nvPr/>
        </p:nvSpPr>
        <p:spPr bwMode="auto">
          <a:xfrm>
            <a:off x="7013234" y="6391554"/>
            <a:ext cx="3788750" cy="259579"/>
          </a:xfrm>
          <a:prstGeom prst="rightArrow">
            <a:avLst/>
          </a:prstGeom>
          <a:solidFill>
            <a:srgbClr val="0080EA"/>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31" name="Group 30"/>
          <p:cNvGrpSpPr/>
          <p:nvPr/>
        </p:nvGrpSpPr>
        <p:grpSpPr>
          <a:xfrm>
            <a:off x="3976947" y="1439862"/>
            <a:ext cx="5376278" cy="3352798"/>
            <a:chOff x="3976947" y="1439862"/>
            <a:chExt cx="5376278" cy="3352798"/>
          </a:xfrm>
        </p:grpSpPr>
        <p:sp>
          <p:nvSpPr>
            <p:cNvPr id="32" name="Rectangle 31"/>
            <p:cNvSpPr/>
            <p:nvPr/>
          </p:nvSpPr>
          <p:spPr bwMode="auto">
            <a:xfrm>
              <a:off x="3976947" y="1458550"/>
              <a:ext cx="5143613" cy="3155713"/>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33" name="Rectangle 32"/>
            <p:cNvSpPr/>
            <p:nvPr/>
          </p:nvSpPr>
          <p:spPr>
            <a:xfrm>
              <a:off x="4313237" y="1439862"/>
              <a:ext cx="4376679" cy="830997"/>
            </a:xfrm>
            <a:prstGeom prst="rect">
              <a:avLst/>
            </a:prstGeom>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24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Preparation, Analytics and Machine Learning</a:t>
              </a: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sp>
          <p:nvSpPr>
            <p:cNvPr id="34" name="Isosceles Triangle 33"/>
            <p:cNvSpPr/>
            <p:nvPr/>
          </p:nvSpPr>
          <p:spPr bwMode="auto">
            <a:xfrm rot="10800000">
              <a:off x="5977197" y="4568309"/>
              <a:ext cx="1003040" cy="224351"/>
            </a:xfrm>
            <a:prstGeom prst="triangle">
              <a:avLst>
                <a:gd name="adj" fmla="val 51823"/>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 name="Isosceles Triangle 34"/>
            <p:cNvSpPr/>
            <p:nvPr/>
          </p:nvSpPr>
          <p:spPr bwMode="auto">
            <a:xfrm rot="5400000">
              <a:off x="8715657" y="2935894"/>
              <a:ext cx="1048959" cy="226177"/>
            </a:xfrm>
            <a:prstGeom prst="triangle">
              <a:avLst>
                <a:gd name="adj" fmla="val 51823"/>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6" name="Group 35"/>
          <p:cNvGrpSpPr/>
          <p:nvPr/>
        </p:nvGrpSpPr>
        <p:grpSpPr>
          <a:xfrm>
            <a:off x="3971053" y="4743496"/>
            <a:ext cx="5156584" cy="1610582"/>
            <a:chOff x="3971053" y="4743496"/>
            <a:chExt cx="5156584" cy="1610582"/>
          </a:xfrm>
        </p:grpSpPr>
        <p:sp>
          <p:nvSpPr>
            <p:cNvPr id="37" name="Rectangle 36"/>
            <p:cNvSpPr/>
            <p:nvPr/>
          </p:nvSpPr>
          <p:spPr bwMode="auto">
            <a:xfrm>
              <a:off x="3971053" y="4743496"/>
              <a:ext cx="5156584" cy="1610582"/>
            </a:xfrm>
            <a:prstGeom prst="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grpSp>
          <p:nvGrpSpPr>
            <p:cNvPr id="38" name="Group 37"/>
            <p:cNvGrpSpPr/>
            <p:nvPr/>
          </p:nvGrpSpPr>
          <p:grpSpPr>
            <a:xfrm>
              <a:off x="6158104" y="5116633"/>
              <a:ext cx="712017" cy="476984"/>
              <a:chOff x="8588655" y="3482322"/>
              <a:chExt cx="2571750" cy="2016125"/>
            </a:xfrm>
          </p:grpSpPr>
          <p:sp>
            <p:nvSpPr>
              <p:cNvPr id="40"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9" name="Rectangle 38"/>
            <p:cNvSpPr/>
            <p:nvPr/>
          </p:nvSpPr>
          <p:spPr>
            <a:xfrm>
              <a:off x="5614738" y="5887391"/>
              <a:ext cx="2051300" cy="338554"/>
            </a:xfrm>
            <a:prstGeom prst="rect">
              <a:avLst/>
            </a:prstGeom>
          </p:spPr>
          <p:txBody>
            <a:bodyPr wrap="squar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6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Data Lake Store</a:t>
              </a: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grpSp>
        <p:nvGrpSpPr>
          <p:cNvPr id="43" name="Group 42"/>
          <p:cNvGrpSpPr/>
          <p:nvPr/>
        </p:nvGrpSpPr>
        <p:grpSpPr>
          <a:xfrm>
            <a:off x="1058285" y="1458551"/>
            <a:ext cx="3102552" cy="4893565"/>
            <a:chOff x="1058285" y="1458551"/>
            <a:chExt cx="3102552" cy="4893565"/>
          </a:xfrm>
        </p:grpSpPr>
        <p:grpSp>
          <p:nvGrpSpPr>
            <p:cNvPr id="46" name="Group 45"/>
            <p:cNvGrpSpPr/>
            <p:nvPr/>
          </p:nvGrpSpPr>
          <p:grpSpPr>
            <a:xfrm>
              <a:off x="3865636" y="5208167"/>
              <a:ext cx="295201" cy="853554"/>
              <a:chOff x="3832324" y="5254390"/>
              <a:chExt cx="295243" cy="853675"/>
            </a:xfrm>
          </p:grpSpPr>
          <p:sp>
            <p:nvSpPr>
              <p:cNvPr id="51" name="Isosceles Triangle 50"/>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 name="Isosceles Triangle 51"/>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7" name="Group 46"/>
            <p:cNvGrpSpPr/>
            <p:nvPr/>
          </p:nvGrpSpPr>
          <p:grpSpPr>
            <a:xfrm>
              <a:off x="1058285" y="1458551"/>
              <a:ext cx="2805640" cy="4893565"/>
              <a:chOff x="1058285" y="1458551"/>
              <a:chExt cx="2805640" cy="4893565"/>
            </a:xfrm>
          </p:grpSpPr>
          <p:sp>
            <p:nvSpPr>
              <p:cNvPr id="48" name="Rectangle 47"/>
              <p:cNvSpPr/>
              <p:nvPr/>
            </p:nvSpPr>
            <p:spPr bwMode="auto">
              <a:xfrm>
                <a:off x="1058285" y="1458551"/>
                <a:ext cx="2805640" cy="4893565"/>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Ingestion</a:t>
                </a:r>
              </a:p>
            </p:txBody>
          </p:sp>
          <p:sp>
            <p:nvSpPr>
              <p:cNvPr id="49" name="Rectangle 48"/>
              <p:cNvSpPr/>
              <p:nvPr/>
            </p:nvSpPr>
            <p:spPr bwMode="auto">
              <a:xfrm>
                <a:off x="1136404" y="1829576"/>
                <a:ext cx="2651563" cy="2807610"/>
              </a:xfrm>
              <a:prstGeom prst="rect">
                <a:avLst/>
              </a:prstGeom>
              <a:solidFill>
                <a:schemeClr val="accent5">
                  <a:lumMod val="60000"/>
                  <a:lumOff val="40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200"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sp>
            <p:nvSpPr>
              <p:cNvPr id="50" name="Rectangle 49"/>
              <p:cNvSpPr/>
              <p:nvPr/>
            </p:nvSpPr>
            <p:spPr bwMode="auto">
              <a:xfrm>
                <a:off x="1136404" y="4792662"/>
                <a:ext cx="2660251" cy="1425560"/>
              </a:xfrm>
              <a:prstGeom prst="rect">
                <a:avLst/>
              </a:prstGeom>
              <a:solidFill>
                <a:schemeClr val="accent5">
                  <a:lumMod val="60000"/>
                  <a:lumOff val="40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endParaRPr kumimoji="0" lang="en-US" sz="1200"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p:txBody>
          </p:sp>
        </p:grpSp>
      </p:grpSp>
      <p:sp>
        <p:nvSpPr>
          <p:cNvPr id="44" name="Rectangle 43"/>
          <p:cNvSpPr/>
          <p:nvPr/>
        </p:nvSpPr>
        <p:spPr>
          <a:xfrm>
            <a:off x="1181187" y="1968797"/>
            <a:ext cx="2558225" cy="461665"/>
          </a:xfrm>
          <a:prstGeom prst="rect">
            <a:avLst/>
          </a:prstGeom>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24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Bulk Ingestion</a:t>
            </a: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sp>
        <p:nvSpPr>
          <p:cNvPr id="45" name="Rectangle 44"/>
          <p:cNvSpPr/>
          <p:nvPr/>
        </p:nvSpPr>
        <p:spPr>
          <a:xfrm>
            <a:off x="1200788" y="4864397"/>
            <a:ext cx="2558225" cy="461665"/>
          </a:xfrm>
          <a:prstGeom prst="rect">
            <a:avLst/>
          </a:prstGeom>
        </p:spPr>
        <p:txBody>
          <a:bodyPr wrap="square">
            <a:spAutoFit/>
          </a:bodyPr>
          <a:lstStyle/>
          <a:p>
            <a:pPr marL="0" marR="0" lvl="0" indent="0" algn="ctr" defTabSz="914340" eaLnBrk="1" fontAlgn="auto" latinLnBrk="0" hangingPunct="1">
              <a:lnSpc>
                <a:spcPct val="100000"/>
              </a:lnSpc>
              <a:spcBef>
                <a:spcPts val="0"/>
              </a:spcBef>
              <a:spcAft>
                <a:spcPts val="0"/>
              </a:spcAft>
              <a:buClrTx/>
              <a:buSzTx/>
              <a:buFontTx/>
              <a:buNone/>
              <a:tabLst/>
              <a:defRPr/>
            </a:pPr>
            <a:r>
              <a:rPr kumimoji="0" lang="en-US" sz="2400"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Event Ingestion</a:t>
            </a: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grpSp>
        <p:nvGrpSpPr>
          <p:cNvPr id="53" name="Group 52"/>
          <p:cNvGrpSpPr/>
          <p:nvPr/>
        </p:nvGrpSpPr>
        <p:grpSpPr>
          <a:xfrm>
            <a:off x="9266237" y="1479465"/>
            <a:ext cx="2137447" cy="1331997"/>
            <a:chOff x="9370159" y="1703117"/>
            <a:chExt cx="2137447" cy="1331997"/>
          </a:xfrm>
        </p:grpSpPr>
        <p:sp>
          <p:nvSpPr>
            <p:cNvPr id="54" name="Rectangle 53"/>
            <p:cNvSpPr/>
            <p:nvPr/>
          </p:nvSpPr>
          <p:spPr bwMode="auto">
            <a:xfrm>
              <a:off x="9370159" y="1703117"/>
              <a:ext cx="2137447" cy="1331997"/>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Discovery</a:t>
              </a:r>
            </a:p>
          </p:txBody>
        </p:sp>
        <p:grpSp>
          <p:nvGrpSpPr>
            <p:cNvPr id="55" name="Group 54"/>
            <p:cNvGrpSpPr/>
            <p:nvPr/>
          </p:nvGrpSpPr>
          <p:grpSpPr>
            <a:xfrm>
              <a:off x="9541222" y="2117414"/>
              <a:ext cx="1692049" cy="693067"/>
              <a:chOff x="1598435" y="3806103"/>
              <a:chExt cx="1692049" cy="693067"/>
            </a:xfrm>
          </p:grpSpPr>
          <p:sp>
            <p:nvSpPr>
              <p:cNvPr id="56" name="Rectangle 55"/>
              <p:cNvSpPr/>
              <p:nvPr/>
            </p:nvSpPr>
            <p:spPr>
              <a:xfrm>
                <a:off x="2295981" y="3922223"/>
                <a:ext cx="994503" cy="461408"/>
              </a:xfrm>
              <a:prstGeom prst="rect">
                <a:avLst/>
              </a:prstGeom>
            </p:spPr>
            <p:txBody>
              <a:bodyPr wrap="non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p>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Data Catalog</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endParaRPr>
              </a:p>
            </p:txBody>
          </p:sp>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8435" y="3806103"/>
                <a:ext cx="890803" cy="693067"/>
              </a:xfrm>
              <a:prstGeom prst="rect">
                <a:avLst/>
              </a:prstGeom>
            </p:spPr>
          </p:pic>
        </p:grpSp>
      </p:grpSp>
      <p:grpSp>
        <p:nvGrpSpPr>
          <p:cNvPr id="58" name="Group 57"/>
          <p:cNvGrpSpPr/>
          <p:nvPr/>
        </p:nvGrpSpPr>
        <p:grpSpPr>
          <a:xfrm>
            <a:off x="9266237" y="3273610"/>
            <a:ext cx="2137447" cy="1331997"/>
            <a:chOff x="9464289" y="3308265"/>
            <a:chExt cx="2137447" cy="1331997"/>
          </a:xfrm>
        </p:grpSpPr>
        <p:sp>
          <p:nvSpPr>
            <p:cNvPr id="59" name="Rectangle 58"/>
            <p:cNvSpPr/>
            <p:nvPr/>
          </p:nvSpPr>
          <p:spPr bwMode="auto">
            <a:xfrm>
              <a:off x="9464289" y="3308265"/>
              <a:ext cx="2137447" cy="1331997"/>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45707" rIns="18278" bIns="91388" numCol="1" spcCol="1270" anchor="t" anchorCtr="0">
              <a:noAutofit/>
            </a:bodyPr>
            <a:lstStyle/>
            <a:p>
              <a:pPr marL="0" marR="0" lvl="0" indent="0" algn="ctr" defTabSz="724964" eaLnBrk="1" fontAlgn="auto" latinLnBrk="0" hangingPunct="1">
                <a:lnSpc>
                  <a:spcPct val="100000"/>
                </a:lnSpc>
                <a:spcBef>
                  <a:spcPct val="0"/>
                </a:spcBef>
                <a:spcAft>
                  <a:spcPct val="35000"/>
                </a:spcAft>
                <a:buClrTx/>
                <a:buSzTx/>
                <a:buFontTx/>
                <a:buNone/>
                <a:tabLst/>
                <a:defRPr/>
              </a:pPr>
              <a:r>
                <a:rPr kumimoji="0" lang="en-US" sz="1599" b="1"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Visualization</a:t>
              </a:r>
            </a:p>
          </p:txBody>
        </p:sp>
        <p:grpSp>
          <p:nvGrpSpPr>
            <p:cNvPr id="60" name="Group 59"/>
            <p:cNvGrpSpPr/>
            <p:nvPr/>
          </p:nvGrpSpPr>
          <p:grpSpPr>
            <a:xfrm>
              <a:off x="9899356" y="3946214"/>
              <a:ext cx="1089666" cy="276871"/>
              <a:chOff x="9557785" y="1924991"/>
              <a:chExt cx="1089666" cy="276871"/>
            </a:xfrm>
          </p:grpSpPr>
          <p:grpSp>
            <p:nvGrpSpPr>
              <p:cNvPr id="61" name="Group 60"/>
              <p:cNvGrpSpPr/>
              <p:nvPr/>
            </p:nvGrpSpPr>
            <p:grpSpPr>
              <a:xfrm>
                <a:off x="9557785" y="1938059"/>
                <a:ext cx="399053" cy="255055"/>
                <a:chOff x="4481847" y="2708926"/>
                <a:chExt cx="673103" cy="430214"/>
              </a:xfrm>
              <a:solidFill>
                <a:schemeClr val="bg1"/>
              </a:solidFill>
            </p:grpSpPr>
            <p:sp>
              <p:nvSpPr>
                <p:cNvPr id="63"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64"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65"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66"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sp>
              <p:nvSpPr>
                <p:cNvPr id="67"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4" rIns="91427" bIns="45714" numCol="1" anchor="t" anchorCtr="0" compatLnSpc="1">
                  <a:prstTxWarp prst="textNoShape">
                    <a:avLst/>
                  </a:prstTxWarp>
                </a:bodyPr>
                <a:lstStyle/>
                <a:p>
                  <a:pPr marL="0" marR="0" lvl="0" indent="0" defTabSz="91434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a typeface="MS PGothic" panose="020B0600070205080204" pitchFamily="34" charset="-128"/>
                  </a:endParaRPr>
                </a:p>
              </p:txBody>
            </p:sp>
          </p:grpSp>
          <p:sp>
            <p:nvSpPr>
              <p:cNvPr id="62" name="Rectangle 61"/>
              <p:cNvSpPr/>
              <p:nvPr/>
            </p:nvSpPr>
            <p:spPr>
              <a:xfrm>
                <a:off x="9914878" y="1924991"/>
                <a:ext cx="732573" cy="276871"/>
              </a:xfrm>
              <a:prstGeom prst="rect">
                <a:avLst/>
              </a:prstGeom>
            </p:spPr>
            <p:txBody>
              <a:bodyPr wrap="none">
                <a:spAutoFit/>
              </a:bodyPr>
              <a:lstStyle/>
              <a:p>
                <a:pPr marL="0" marR="0" lvl="0" indent="0" defTabSz="914340"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Power BI</a:t>
                </a:r>
              </a:p>
            </p:txBody>
          </p:sp>
        </p:grpSp>
      </p:grpSp>
      <p:sp>
        <p:nvSpPr>
          <p:cNvPr id="68"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Big Data Pipeline and Data Flow in Azure</a:t>
            </a:r>
            <a:endParaRPr kumimoji="0" lang="en-US" sz="8000" b="0" i="0" u="none" strike="noStrike" kern="1200" cap="none" spc="-102" normalizeH="0" baseline="0" noProof="0" dirty="0">
              <a:ln w="3175">
                <a:noFill/>
              </a:ln>
              <a:solidFill>
                <a:schemeClr val="tx1"/>
              </a:solidFill>
              <a:effectLst/>
              <a:uLnTx/>
              <a:uFillTx/>
              <a:latin typeface="+mj-lt"/>
              <a:ea typeface="+mn-ea"/>
              <a:cs typeface="Segoe UI" pitchFamily="34" charset="0"/>
            </a:endParaRPr>
          </a:p>
        </p:txBody>
      </p:sp>
      <p:sp>
        <p:nvSpPr>
          <p:cNvPr id="73" name="Rectangle 72"/>
          <p:cNvSpPr/>
          <p:nvPr/>
        </p:nvSpPr>
        <p:spPr>
          <a:xfrm>
            <a:off x="5940077" y="3551985"/>
            <a:ext cx="1294130" cy="622511"/>
          </a:xfrm>
          <a:prstGeom prst="rect">
            <a:avLst/>
          </a:prstGeom>
        </p:spPr>
        <p:txBody>
          <a:bodyPr wrap="squar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cs typeface="Segoe UI Semilight" panose="020B0402040204020203" pitchFamily="34" charset="0"/>
              </a:rPr>
              <a:t>HDInsight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cs typeface="Segoe UI Semilight" panose="020B0402040204020203" pitchFamily="34" charset="0"/>
              </a:rPr>
              <a:t>(Hadoop and Spark)</a:t>
            </a:r>
          </a:p>
        </p:txBody>
      </p:sp>
      <p:sp>
        <p:nvSpPr>
          <p:cNvPr id="74" name="Rectangle 73"/>
          <p:cNvSpPr/>
          <p:nvPr/>
        </p:nvSpPr>
        <p:spPr>
          <a:xfrm>
            <a:off x="5940077" y="4294728"/>
            <a:ext cx="1294130" cy="270285"/>
          </a:xfrm>
          <a:prstGeom prst="rect">
            <a:avLst/>
          </a:prstGeom>
        </p:spPr>
        <p:txBody>
          <a:bodyPr wrap="squar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cs typeface="Segoe UI Semilight" panose="020B0402040204020203" pitchFamily="34" charset="0"/>
              </a:rPr>
              <a:t>Stream Analytics</a:t>
            </a:r>
          </a:p>
        </p:txBody>
      </p:sp>
      <p:sp>
        <p:nvSpPr>
          <p:cNvPr id="75" name="Rectangle 74"/>
          <p:cNvSpPr/>
          <p:nvPr/>
        </p:nvSpPr>
        <p:spPr>
          <a:xfrm>
            <a:off x="5940077" y="3042620"/>
            <a:ext cx="1294130" cy="446397"/>
          </a:xfrm>
          <a:prstGeom prst="rect">
            <a:avLst/>
          </a:prstGeom>
        </p:spPr>
        <p:txBody>
          <a:bodyPr wrap="squar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cs typeface="Segoe UI Semilight" panose="020B0402040204020203" pitchFamily="34" charset="0"/>
              </a:rPr>
              <a:t>Data Lake Analytics</a:t>
            </a:r>
          </a:p>
        </p:txBody>
      </p:sp>
      <p:sp>
        <p:nvSpPr>
          <p:cNvPr id="76" name="Rectangle 75"/>
          <p:cNvSpPr/>
          <p:nvPr/>
        </p:nvSpPr>
        <p:spPr>
          <a:xfrm>
            <a:off x="5940077" y="2418080"/>
            <a:ext cx="1294130" cy="446397"/>
          </a:xfrm>
          <a:prstGeom prst="rect">
            <a:avLst/>
          </a:prstGeom>
        </p:spPr>
        <p:txBody>
          <a:bodyPr wrap="squar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rgbClr val="FFFFFF"/>
                </a:solidFill>
                <a:effectLst/>
                <a:uLnTx/>
                <a:uFillTx/>
                <a:cs typeface="Segoe UI Semilight" panose="020B0402040204020203" pitchFamily="34" charset="0"/>
              </a:rPr>
              <a:t>Machine Learning</a:t>
            </a:r>
          </a:p>
        </p:txBody>
      </p:sp>
      <p:grpSp>
        <p:nvGrpSpPr>
          <p:cNvPr id="77" name="Group 76"/>
          <p:cNvGrpSpPr/>
          <p:nvPr/>
        </p:nvGrpSpPr>
        <p:grpSpPr>
          <a:xfrm>
            <a:off x="5575141" y="4297095"/>
            <a:ext cx="359675" cy="276298"/>
            <a:chOff x="1260022" y="5196402"/>
            <a:chExt cx="3273425" cy="2514600"/>
          </a:xfrm>
          <a:solidFill>
            <a:srgbClr val="FFFFFF"/>
          </a:solidFill>
        </p:grpSpPr>
        <p:sp>
          <p:nvSpPr>
            <p:cNvPr id="78" name="Freeform 77"/>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78"/>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79"/>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80"/>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82" name="Freeform 81"/>
          <p:cNvSpPr>
            <a:spLocks/>
          </p:cNvSpPr>
          <p:nvPr/>
        </p:nvSpPr>
        <p:spPr bwMode="auto">
          <a:xfrm>
            <a:off x="5576483" y="3716766"/>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FFFFFF"/>
              </a:solidFill>
              <a:effectLst/>
              <a:uLnTx/>
              <a:uFillTx/>
            </a:endParaRPr>
          </a:p>
        </p:txBody>
      </p:sp>
      <p:sp>
        <p:nvSpPr>
          <p:cNvPr id="83" name="Freeform 82"/>
          <p:cNvSpPr/>
          <p:nvPr/>
        </p:nvSpPr>
        <p:spPr bwMode="auto">
          <a:xfrm flipH="1">
            <a:off x="5620593" y="2497872"/>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84" name="Group 83"/>
          <p:cNvGrpSpPr>
            <a:grpSpLocks noChangeAspect="1"/>
          </p:cNvGrpSpPr>
          <p:nvPr/>
        </p:nvGrpSpPr>
        <p:grpSpPr>
          <a:xfrm>
            <a:off x="5601478" y="3127322"/>
            <a:ext cx="299905" cy="298433"/>
            <a:chOff x="8580718" y="793097"/>
            <a:chExt cx="2587625" cy="2574925"/>
          </a:xfrm>
        </p:grpSpPr>
        <p:sp>
          <p:nvSpPr>
            <p:cNvPr id="85"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6"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pic>
        <p:nvPicPr>
          <p:cNvPr id="9" name="Picture 8"/>
          <p:cNvPicPr>
            <a:picLocks noChangeAspect="1"/>
          </p:cNvPicPr>
          <p:nvPr/>
        </p:nvPicPr>
        <p:blipFill>
          <a:blip r:embed="rId4"/>
          <a:stretch>
            <a:fillRect/>
          </a:stretch>
        </p:blipFill>
        <p:spPr>
          <a:xfrm>
            <a:off x="1386976" y="2561094"/>
            <a:ext cx="2238375" cy="1447800"/>
          </a:xfrm>
          <a:prstGeom prst="rect">
            <a:avLst/>
          </a:prstGeom>
        </p:spPr>
      </p:pic>
      <p:pic>
        <p:nvPicPr>
          <p:cNvPr id="89" name="Picture 88"/>
          <p:cNvPicPr>
            <a:picLocks noChangeAspect="1"/>
          </p:cNvPicPr>
          <p:nvPr/>
        </p:nvPicPr>
        <p:blipFill>
          <a:blip r:embed="rId5"/>
          <a:stretch>
            <a:fillRect/>
          </a:stretch>
        </p:blipFill>
        <p:spPr>
          <a:xfrm>
            <a:off x="1372688" y="5399036"/>
            <a:ext cx="2266950" cy="619125"/>
          </a:xfrm>
          <a:prstGeom prst="rect">
            <a:avLst/>
          </a:prstGeom>
        </p:spPr>
      </p:pic>
      <p:sp>
        <p:nvSpPr>
          <p:cNvPr id="90" name="Rectangle 89"/>
          <p:cNvSpPr/>
          <p:nvPr/>
        </p:nvSpPr>
        <p:spPr bwMode="auto">
          <a:xfrm>
            <a:off x="960437" y="1212849"/>
            <a:ext cx="2934249" cy="5561013"/>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7" name="Rectangle 86"/>
          <p:cNvSpPr/>
          <p:nvPr/>
        </p:nvSpPr>
        <p:spPr bwMode="auto">
          <a:xfrm>
            <a:off x="3894686" y="4558473"/>
            <a:ext cx="5371550" cy="221538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4246950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8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Data Lake: Overview</a:t>
            </a:r>
            <a:endParaRPr lang="en-US" dirty="0"/>
          </a:p>
        </p:txBody>
      </p:sp>
    </p:spTree>
    <p:extLst>
      <p:ext uri="{BB962C8B-B14F-4D97-AF65-F5344CB8AC3E}">
        <p14:creationId xmlns:p14="http://schemas.microsoft.com/office/powerpoint/2010/main" val="40725892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1"/>
            </p:custDataLst>
          </p:nvPr>
        </p:nvSpPr>
        <p:spPr bwMode="auto">
          <a:xfrm>
            <a:off x="6218237" y="194293"/>
            <a:ext cx="6023918" cy="66059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962" tIns="93975" rIns="140962" bIns="93975" numCol="1" spcCol="0" rtlCol="0" fromWordArt="0" anchor="ctr" anchorCtr="0" forceAA="0" compatLnSpc="1">
            <a:prstTxWarp prst="textNoShape">
              <a:avLst/>
            </a:prstTxWarp>
            <a:noAutofit/>
          </a:bodyPr>
          <a:lstStyle/>
          <a:p>
            <a:pPr marL="0" marR="0" lvl="0" indent="0" defTabSz="777181"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cs typeface="Segoe UI" panose="020B0502040204020203" pitchFamily="34" charset="0"/>
              </a:rPr>
              <a:t>No limits to </a:t>
            </a:r>
            <a:r>
              <a:rPr kumimoji="0" lang="en-US" sz="2400" b="1" i="0" u="none" strike="noStrike" kern="0" cap="none" spc="0" normalizeH="0" baseline="0" noProof="0" dirty="0">
                <a:ln>
                  <a:noFill/>
                </a:ln>
                <a:solidFill>
                  <a:schemeClr val="tx1"/>
                </a:solidFill>
                <a:effectLst/>
                <a:uLnTx/>
                <a:uFillTx/>
                <a:cs typeface="Segoe UI" panose="020B0502040204020203" pitchFamily="34" charset="0"/>
              </a:rPr>
              <a:t>SCALE</a:t>
            </a:r>
          </a:p>
          <a:p>
            <a:pPr marL="0" marR="0" lvl="0" indent="0" defTabSz="77718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1"/>
              </a:solidFill>
              <a:effectLst/>
              <a:uLnTx/>
              <a:uFillTx/>
              <a:cs typeface="Segoe UI" panose="020B0502040204020203" pitchFamily="34" charset="0"/>
            </a:endParaRPr>
          </a:p>
          <a:p>
            <a:pPr marL="0" marR="0" lvl="0" indent="0" defTabSz="777181"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cs typeface="Segoe UI" panose="020B0502040204020203" pitchFamily="34" charset="0"/>
              </a:rPr>
              <a:t>Store </a:t>
            </a:r>
            <a:r>
              <a:rPr kumimoji="0" lang="en-US" sz="2400" b="1" i="0" u="none" strike="noStrike" kern="0" cap="none" spc="0" normalizeH="0" baseline="0" noProof="0" dirty="0">
                <a:ln>
                  <a:noFill/>
                </a:ln>
                <a:solidFill>
                  <a:schemeClr val="tx1"/>
                </a:solidFill>
                <a:effectLst/>
                <a:uLnTx/>
                <a:uFillTx/>
                <a:cs typeface="Segoe UI" panose="020B0502040204020203" pitchFamily="34" charset="0"/>
              </a:rPr>
              <a:t>ANY DATA</a:t>
            </a:r>
            <a:r>
              <a:rPr kumimoji="0" lang="en-US" sz="2400" b="0" i="0" u="none" strike="noStrike" kern="0" cap="none" spc="0" normalizeH="0" baseline="0" noProof="0" dirty="0">
                <a:ln>
                  <a:noFill/>
                </a:ln>
                <a:solidFill>
                  <a:schemeClr val="tx1"/>
                </a:solidFill>
                <a:effectLst/>
                <a:uLnTx/>
                <a:uFillTx/>
                <a:cs typeface="Segoe UI" panose="020B0502040204020203" pitchFamily="34" charset="0"/>
              </a:rPr>
              <a:t> in its native format</a:t>
            </a:r>
          </a:p>
          <a:p>
            <a:pPr marL="0" marR="0" lvl="0" indent="0" defTabSz="77718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1"/>
              </a:solidFill>
              <a:effectLst/>
              <a:uLnTx/>
              <a:uFillTx/>
              <a:cs typeface="Segoe UI" panose="020B0502040204020203" pitchFamily="34" charset="0"/>
            </a:endParaRPr>
          </a:p>
          <a:p>
            <a:pPr marL="0" marR="0" lvl="0" indent="0" defTabSz="777181"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solidFill>
                <a:effectLst/>
                <a:uLnTx/>
                <a:uFillTx/>
                <a:cs typeface="Segoe UI" panose="020B0502040204020203" pitchFamily="34" charset="0"/>
              </a:rPr>
              <a:t>HADOOP FILE SYSTEM (HDFS)</a:t>
            </a:r>
            <a:r>
              <a:rPr kumimoji="0" lang="en-US" sz="2400" b="0" i="0" u="none" strike="noStrike" kern="0" cap="none" spc="0" normalizeH="0" baseline="0" noProof="0" dirty="0">
                <a:ln>
                  <a:noFill/>
                </a:ln>
                <a:solidFill>
                  <a:schemeClr val="tx1"/>
                </a:solidFill>
                <a:effectLst/>
                <a:uLnTx/>
                <a:uFillTx/>
                <a:cs typeface="Segoe UI" panose="020B0502040204020203" pitchFamily="34" charset="0"/>
              </a:rPr>
              <a:t> for the cloud</a:t>
            </a:r>
          </a:p>
          <a:p>
            <a:pPr marL="0" marR="0" lvl="0" indent="0" defTabSz="77718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tx1"/>
              </a:solidFill>
              <a:effectLst/>
              <a:uLnTx/>
              <a:uFillTx/>
              <a:cs typeface="Segoe UI" panose="020B0502040204020203" pitchFamily="34" charset="0"/>
            </a:endParaRPr>
          </a:p>
          <a:p>
            <a:pPr marL="0" marR="0" lvl="0" indent="0" defTabSz="777181"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cs typeface="Segoe UI" panose="020B0502040204020203" pitchFamily="34" charset="0"/>
              </a:rPr>
              <a:t>Optimized for analytic workload </a:t>
            </a:r>
            <a:r>
              <a:rPr kumimoji="0" lang="en-US" sz="2400" b="1" i="0" u="none" strike="noStrike" kern="0" cap="none" spc="0" normalizeH="0" baseline="0" noProof="0" dirty="0">
                <a:ln>
                  <a:noFill/>
                </a:ln>
                <a:solidFill>
                  <a:schemeClr val="tx1"/>
                </a:solidFill>
                <a:effectLst/>
                <a:uLnTx/>
                <a:uFillTx/>
                <a:cs typeface="Segoe UI" panose="020B0502040204020203" pitchFamily="34" charset="0"/>
              </a:rPr>
              <a:t>PERFORMANCE</a:t>
            </a:r>
          </a:p>
          <a:p>
            <a:pPr marL="0" marR="0" lvl="0" indent="0" defTabSz="777181"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chemeClr val="tx1"/>
              </a:solidFill>
              <a:effectLst/>
              <a:uLnTx/>
              <a:uFillTx/>
              <a:cs typeface="Segoe UI" panose="020B0502040204020203" pitchFamily="34" charset="0"/>
            </a:endParaRPr>
          </a:p>
          <a:p>
            <a:pPr marL="0" marR="0" lvl="0" indent="0" defTabSz="777181"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tx1"/>
                </a:solidFill>
                <a:effectLst/>
                <a:uLnTx/>
                <a:uFillTx/>
                <a:cs typeface="Segoe UI" panose="020B0502040204020203" pitchFamily="34" charset="0"/>
              </a:rPr>
              <a:t>ENTERPRISE GRADE </a:t>
            </a:r>
            <a:r>
              <a:rPr kumimoji="0" lang="en-US" sz="2400" b="0" i="0" u="none" strike="noStrike" kern="0" cap="none" spc="0" normalizeH="0" baseline="0" noProof="0" dirty="0">
                <a:ln>
                  <a:noFill/>
                </a:ln>
                <a:solidFill>
                  <a:schemeClr val="tx1"/>
                </a:solidFill>
                <a:effectLst/>
                <a:uLnTx/>
                <a:uFillTx/>
                <a:cs typeface="Segoe UI" panose="020B0502040204020203" pitchFamily="34" charset="0"/>
              </a:rPr>
              <a:t>authentication, access control, audit, encryption at rest</a:t>
            </a:r>
            <a:endParaRPr kumimoji="0" lang="en-US" sz="2400" b="1" i="0" u="none" strike="noStrike" kern="0" cap="none" spc="0" normalizeH="0" baseline="0" noProof="0" dirty="0">
              <a:ln>
                <a:noFill/>
              </a:ln>
              <a:solidFill>
                <a:schemeClr val="tx1"/>
              </a:solidFill>
              <a:effectLst/>
              <a:uLnTx/>
              <a:uFillTx/>
              <a:cs typeface="Segoe UI" panose="020B0502040204020203" pitchFamily="34" charset="0"/>
            </a:endParaRPr>
          </a:p>
        </p:txBody>
      </p:sp>
      <p:sp>
        <p:nvSpPr>
          <p:cNvPr id="15" name="Title 1"/>
          <p:cNvSpPr txBox="1">
            <a:spLocks/>
          </p:cNvSpPr>
          <p:nvPr/>
        </p:nvSpPr>
        <p:spPr>
          <a:xfrm>
            <a:off x="194320" y="1360047"/>
            <a:ext cx="4857999" cy="1513687"/>
          </a:xfrm>
          <a:prstGeom prst="rect">
            <a:avLst/>
          </a:prstGeom>
        </p:spPr>
        <p:txBody>
          <a:bodyPr lIns="93269" tIns="46634" rIns="93269" bIns="46634"/>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l" defTabSz="1097280" rtl="0" eaLnBrk="1" fontAlgn="auto" latinLnBrk="0" hangingPunct="1">
              <a:lnSpc>
                <a:spcPct val="90000"/>
              </a:lnSpc>
              <a:spcBef>
                <a:spcPct val="0"/>
              </a:spcBef>
              <a:spcAft>
                <a:spcPts val="0"/>
              </a:spcAft>
              <a:buClrTx/>
              <a:buSzTx/>
              <a:buFontTx/>
              <a:buNone/>
              <a:tabLst/>
              <a:defRPr/>
            </a:pPr>
            <a:r>
              <a:rPr kumimoji="0" lang="en-US" sz="5100" b="0" i="0" u="none" strike="noStrike" kern="1200" cap="none" spc="-127" normalizeH="0" baseline="0" noProof="0" dirty="0">
                <a:ln>
                  <a:noFill/>
                </a:ln>
                <a:solidFill>
                  <a:schemeClr val="tx1"/>
                </a:solidFill>
                <a:effectLst/>
                <a:uLnTx/>
                <a:uFillTx/>
                <a:latin typeface="+mj-lt"/>
                <a:ea typeface="+mj-ea"/>
                <a:cs typeface="+mj-cs"/>
              </a:rPr>
              <a:t>Azure Data Lake Store</a:t>
            </a:r>
          </a:p>
        </p:txBody>
      </p:sp>
      <p:sp>
        <p:nvSpPr>
          <p:cNvPr id="16" name="Title 2"/>
          <p:cNvSpPr txBox="1">
            <a:spLocks/>
          </p:cNvSpPr>
          <p:nvPr/>
        </p:nvSpPr>
        <p:spPr>
          <a:xfrm>
            <a:off x="194320" y="2914385"/>
            <a:ext cx="5246638" cy="1043354"/>
          </a:xfrm>
          <a:prstGeom prst="rect">
            <a:avLst/>
          </a:prstGeom>
        </p:spPr>
        <p:txBody>
          <a:bodyPr vert="horz" wrap="square" lIns="146297" tIns="91436" rIns="146297" bIns="91436" rtlCol="0" anchor="t">
            <a:sp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marL="0" marR="0" lvl="0" indent="0" algn="l" defTabSz="931863" rtl="0" eaLnBrk="1" fontAlgn="base" latinLnBrk="0" hangingPunct="1">
              <a:lnSpc>
                <a:spcPct val="90000"/>
              </a:lnSpc>
              <a:spcBef>
                <a:spcPct val="0"/>
              </a:spcBef>
              <a:spcAft>
                <a:spcPct val="0"/>
              </a:spcAft>
              <a:buClrTx/>
              <a:buSzTx/>
              <a:buFontTx/>
              <a:buNone/>
              <a:tabLst/>
              <a:defRPr/>
            </a:pPr>
            <a:r>
              <a:rPr kumimoji="0" lang="en-US" sz="3100" b="0" i="0" u="none" strike="noStrike" kern="1200" cap="none" spc="-102" normalizeH="0" baseline="0" noProof="0" dirty="0">
                <a:ln w="3175">
                  <a:noFill/>
                </a:ln>
                <a:solidFill>
                  <a:schemeClr val="tx1"/>
                </a:solidFill>
                <a:effectLst/>
                <a:uLnTx/>
                <a:uFillTx/>
                <a:latin typeface="+mj-lt"/>
                <a:ea typeface="ＭＳ Ｐゴシック" charset="0"/>
                <a:cs typeface="Segoe UI" pitchFamily="34" charset="0"/>
              </a:rPr>
              <a:t>A hyper scale repository for big data analytics workloads</a:t>
            </a:r>
          </a:p>
        </p:txBody>
      </p:sp>
      <p:grpSp>
        <p:nvGrpSpPr>
          <p:cNvPr id="6" name="Group 5"/>
          <p:cNvGrpSpPr/>
          <p:nvPr/>
        </p:nvGrpSpPr>
        <p:grpSpPr>
          <a:xfrm>
            <a:off x="2817639" y="4172745"/>
            <a:ext cx="1810792" cy="1418495"/>
            <a:chOff x="2148168" y="3425172"/>
            <a:chExt cx="2573338" cy="2016125"/>
          </a:xfrm>
        </p:grpSpPr>
        <p:sp>
          <p:nvSpPr>
            <p:cNvPr id="7"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76200" tIns="38100" rIns="76200" bIns="38100" numCol="1" anchor="t" anchorCtr="0" compatLnSpc="1">
              <a:prstTxWarp prst="textNoShape">
                <a:avLst/>
              </a:prstTxWarp>
            </a:bodyPr>
            <a:lstStyle/>
            <a:p>
              <a:pPr marL="0" marR="0" lvl="0" indent="0" defTabSz="77720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8"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defTabSz="77720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9"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defTabSz="77720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sp>
          <p:nvSpPr>
            <p:cNvPr id="10"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defTabSz="777209"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ysClr val="windowText" lastClr="000000"/>
                </a:solidFill>
                <a:effectLst/>
                <a:uLnTx/>
                <a:uFillTx/>
              </a:endParaRPr>
            </a:p>
          </p:txBody>
        </p:sp>
      </p:grpSp>
      <p:sp>
        <p:nvSpPr>
          <p:cNvPr id="12" name="Title 16"/>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Introducing ADLS</a:t>
            </a:r>
          </a:p>
        </p:txBody>
      </p:sp>
    </p:spTree>
    <p:extLst>
      <p:ext uri="{BB962C8B-B14F-4D97-AF65-F5344CB8AC3E}">
        <p14:creationId xmlns:p14="http://schemas.microsoft.com/office/powerpoint/2010/main" val="24813828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883" y="1287502"/>
            <a:ext cx="12434711" cy="429800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59533" tIns="373022" rIns="93256" bIns="93256" numCol="1" spcCol="0" rtlCol="0" fromWordArt="0" anchor="t" anchorCtr="0" forceAA="0" compatLnSpc="1">
            <a:prstTxWarp prst="textNoShape">
              <a:avLst/>
            </a:prstTxWarp>
            <a:noAutofit/>
          </a:bodyPr>
          <a:lstStyle/>
          <a:p>
            <a:pPr marL="466254" marR="0" lvl="0" indent="-352929" defTabSz="932510" eaLnBrk="1" fontAlgn="base" latinLnBrk="0" hangingPunct="1">
              <a:lnSpc>
                <a:spcPct val="100000"/>
              </a:lnSpc>
              <a:spcBef>
                <a:spcPts val="204"/>
              </a:spcBef>
              <a:spcAft>
                <a:spcPts val="306"/>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Segoe UI Light" panose="020B0502040204020203" pitchFamily="34" charset="0"/>
                <a:ea typeface="Segoe UI" pitchFamily="34" charset="0"/>
                <a:cs typeface="Segoe UI Light" panose="020B0502040204020203" pitchFamily="34" charset="0"/>
              </a:rPr>
              <a:t>No fixed limits on:</a:t>
            </a:r>
          </a:p>
          <a:p>
            <a:pPr marL="932598" marR="0" lvl="1" indent="-352929" defTabSz="932510" eaLnBrk="1" fontAlgn="base" latinLnBrk="0" hangingPunct="1">
              <a:lnSpc>
                <a:spcPct val="100000"/>
              </a:lnSpc>
              <a:spcBef>
                <a:spcPts val="204"/>
              </a:spcBef>
              <a:spcAft>
                <a:spcPts val="306"/>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Segoe UI Light" panose="020B0502040204020203" pitchFamily="34" charset="0"/>
                <a:ea typeface="Segoe UI" pitchFamily="34" charset="0"/>
                <a:cs typeface="Segoe UI Light" panose="020B0502040204020203" pitchFamily="34" charset="0"/>
              </a:rPr>
              <a:t>Amount of data stored</a:t>
            </a:r>
          </a:p>
          <a:p>
            <a:pPr marL="932598" marR="0" lvl="1" indent="-352929" defTabSz="932510" eaLnBrk="1" fontAlgn="base" latinLnBrk="0" hangingPunct="1">
              <a:lnSpc>
                <a:spcPct val="100000"/>
              </a:lnSpc>
              <a:spcBef>
                <a:spcPts val="204"/>
              </a:spcBef>
              <a:spcAft>
                <a:spcPts val="306"/>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Segoe UI Light" panose="020B0502040204020203" pitchFamily="34" charset="0"/>
                <a:ea typeface="Segoe UI" pitchFamily="34" charset="0"/>
                <a:cs typeface="Segoe UI Light" panose="020B0502040204020203" pitchFamily="34" charset="0"/>
              </a:rPr>
              <a:t>How long data can be stored</a:t>
            </a:r>
          </a:p>
          <a:p>
            <a:pPr marL="932598" marR="0" lvl="1" indent="-352929" defTabSz="932510" eaLnBrk="1" fontAlgn="base" latinLnBrk="0" hangingPunct="1">
              <a:lnSpc>
                <a:spcPct val="100000"/>
              </a:lnSpc>
              <a:spcBef>
                <a:spcPts val="204"/>
              </a:spcBef>
              <a:spcAft>
                <a:spcPts val="306"/>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Segoe UI Light" panose="020B0502040204020203" pitchFamily="34" charset="0"/>
                <a:ea typeface="Segoe UI" pitchFamily="34" charset="0"/>
                <a:cs typeface="Segoe UI Light" panose="020B0502040204020203" pitchFamily="34" charset="0"/>
              </a:rPr>
              <a:t>Number of files</a:t>
            </a:r>
          </a:p>
          <a:p>
            <a:pPr marL="932598" marR="0" lvl="1" indent="-352929" defTabSz="932510" eaLnBrk="1" fontAlgn="base" latinLnBrk="0" hangingPunct="1">
              <a:lnSpc>
                <a:spcPct val="100000"/>
              </a:lnSpc>
              <a:spcBef>
                <a:spcPts val="204"/>
              </a:spcBef>
              <a:spcAft>
                <a:spcPts val="306"/>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Segoe UI Light" panose="020B0502040204020203" pitchFamily="34" charset="0"/>
                <a:ea typeface="Segoe UI" pitchFamily="34" charset="0"/>
                <a:cs typeface="Segoe UI Light" panose="020B0502040204020203" pitchFamily="34" charset="0"/>
              </a:rPr>
              <a:t>Size of the individual files</a:t>
            </a:r>
          </a:p>
          <a:p>
            <a:pPr marL="932598" marR="0" lvl="1" indent="-352929" defTabSz="932510" eaLnBrk="1" fontAlgn="base" latinLnBrk="0" hangingPunct="1">
              <a:lnSpc>
                <a:spcPct val="100000"/>
              </a:lnSpc>
              <a:spcBef>
                <a:spcPts val="204"/>
              </a:spcBef>
              <a:spcAft>
                <a:spcPts val="306"/>
              </a:spcAft>
              <a:buClrTx/>
              <a:buSzPct val="100000"/>
              <a:buFont typeface="Arial" panose="020B0604020202020204" pitchFamily="34" charset="0"/>
              <a:buChar char="•"/>
              <a:tabLst>
                <a:tab pos="671407" algn="l"/>
              </a:tabLst>
              <a:defRPr/>
            </a:pPr>
            <a:r>
              <a:rPr kumimoji="0" lang="en-GB" sz="2400" b="0" i="0" u="none" strike="noStrike" kern="0" cap="none" spc="0" normalizeH="0" baseline="0" noProof="0" dirty="0">
                <a:ln>
                  <a:noFill/>
                </a:ln>
                <a:solidFill>
                  <a:schemeClr val="tx1"/>
                </a:solidFill>
                <a:effectLst/>
                <a:uLnTx/>
                <a:uFillTx/>
                <a:latin typeface="Segoe UI Light" panose="020B0502040204020203" pitchFamily="34" charset="0"/>
                <a:ea typeface="Segoe UI" pitchFamily="34" charset="0"/>
                <a:cs typeface="Segoe UI Light" panose="020B0502040204020203" pitchFamily="34" charset="0"/>
              </a:rPr>
              <a:t>Ingestion/egress throughput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915" y="2130961"/>
            <a:ext cx="3716763" cy="2914695"/>
          </a:xfrm>
          <a:prstGeom prst="rect">
            <a:avLst/>
          </a:prstGeom>
        </p:spPr>
      </p:pic>
      <p:sp>
        <p:nvSpPr>
          <p:cNvPr id="6" name="Rectangle 5"/>
          <p:cNvSpPr/>
          <p:nvPr/>
        </p:nvSpPr>
        <p:spPr>
          <a:xfrm>
            <a:off x="5637925" y="2175942"/>
            <a:ext cx="3103901" cy="1479173"/>
          </a:xfrm>
          <a:prstGeom prst="rect">
            <a:avLst/>
          </a:prstGeom>
        </p:spPr>
        <p:txBody>
          <a:bodyPr wrap="none" lIns="93269" tIns="46634" rIns="93269" bIns="46634">
            <a:spAutoFit/>
          </a:bodyPr>
          <a:lstStyle/>
          <a:p>
            <a:pPr marL="55034" marR="0" lvl="1" indent="0" defTabSz="950411" eaLnBrk="1" fontAlgn="base" latinLnBrk="0" hangingPunct="1">
              <a:lnSpc>
                <a:spcPct val="100000"/>
              </a:lnSpc>
              <a:spcBef>
                <a:spcPts val="612"/>
              </a:spcBef>
              <a:spcAft>
                <a:spcPts val="612"/>
              </a:spcAft>
              <a:buClr>
                <a:srgbClr val="68217A">
                  <a:lumMod val="50000"/>
                </a:srgbClr>
              </a:buClr>
              <a:buSzTx/>
              <a:buFontTx/>
              <a:buNone/>
              <a:tabLst>
                <a:tab pos="671407" algn="l"/>
              </a:tabLst>
              <a:defRPr/>
            </a:pPr>
            <a:r>
              <a:rPr kumimoji="0" lang="en-GB" sz="3000" b="0" i="0" u="none" strike="noStrike" kern="0" cap="none" spc="0" normalizeH="0" baseline="0" noProof="0" dirty="0">
                <a:ln>
                  <a:noFill/>
                </a:ln>
                <a:solidFill>
                  <a:sysClr val="windowText" lastClr="000000"/>
                </a:solidFill>
                <a:effectLst/>
                <a:uLnTx/>
                <a:uFillTx/>
                <a:latin typeface="+mj-lt"/>
                <a:ea typeface="Segoe UI Black" panose="020B0A02040204020203" pitchFamily="34" charset="0"/>
                <a:cs typeface="Segoe UI Semibold" panose="020B0702040204020203" pitchFamily="34" charset="0"/>
              </a:rPr>
              <a:t>Seamlessly scales </a:t>
            </a:r>
            <a:br>
              <a:rPr kumimoji="0" lang="en-GB" sz="3000" b="0" i="0" u="none" strike="noStrike" kern="0" cap="none" spc="0" normalizeH="0" baseline="0" noProof="0" dirty="0">
                <a:ln>
                  <a:noFill/>
                </a:ln>
                <a:solidFill>
                  <a:sysClr val="windowText" lastClr="000000"/>
                </a:solidFill>
                <a:effectLst/>
                <a:uLnTx/>
                <a:uFillTx/>
                <a:latin typeface="+mj-lt"/>
                <a:ea typeface="Segoe UI Black" panose="020B0A02040204020203" pitchFamily="34" charset="0"/>
                <a:cs typeface="Segoe UI Semibold" panose="020B0702040204020203" pitchFamily="34" charset="0"/>
              </a:rPr>
            </a:br>
            <a:r>
              <a:rPr kumimoji="0" lang="en-GB" sz="3000" b="0" i="0" u="none" strike="noStrike" kern="0" cap="none" spc="0" normalizeH="0" baseline="0" noProof="0" dirty="0">
                <a:ln>
                  <a:noFill/>
                </a:ln>
                <a:solidFill>
                  <a:sysClr val="windowText" lastClr="000000"/>
                </a:solidFill>
                <a:effectLst/>
                <a:uLnTx/>
                <a:uFillTx/>
                <a:latin typeface="+mj-lt"/>
                <a:ea typeface="Segoe UI Black" panose="020B0A02040204020203" pitchFamily="34" charset="0"/>
                <a:cs typeface="Segoe UI Semibold" panose="020B0702040204020203" pitchFamily="34" charset="0"/>
              </a:rPr>
              <a:t>from a few KBs </a:t>
            </a:r>
            <a:br>
              <a:rPr kumimoji="0" lang="en-GB" sz="3000" b="0" i="0" u="none" strike="noStrike" kern="0" cap="none" spc="0" normalizeH="0" baseline="0" noProof="0" dirty="0">
                <a:ln>
                  <a:noFill/>
                </a:ln>
                <a:solidFill>
                  <a:sysClr val="windowText" lastClr="000000"/>
                </a:solidFill>
                <a:effectLst/>
                <a:uLnTx/>
                <a:uFillTx/>
                <a:latin typeface="+mj-lt"/>
                <a:ea typeface="Segoe UI Black" panose="020B0A02040204020203" pitchFamily="34" charset="0"/>
                <a:cs typeface="Segoe UI Semibold" panose="020B0702040204020203" pitchFamily="34" charset="0"/>
              </a:rPr>
            </a:br>
            <a:r>
              <a:rPr kumimoji="0" lang="en-GB" sz="3000" b="0" i="0" u="none" strike="noStrike" kern="0" cap="none" spc="0" normalizeH="0" baseline="0" noProof="0" dirty="0">
                <a:ln>
                  <a:noFill/>
                </a:ln>
                <a:solidFill>
                  <a:sysClr val="windowText" lastClr="000000"/>
                </a:solidFill>
                <a:effectLst/>
                <a:uLnTx/>
                <a:uFillTx/>
                <a:latin typeface="+mj-lt"/>
                <a:ea typeface="Segoe UI Black" panose="020B0A02040204020203" pitchFamily="34" charset="0"/>
                <a:cs typeface="Segoe UI Semibold" panose="020B0702040204020203" pitchFamily="34" charset="0"/>
              </a:rPr>
              <a:t>to several PBs</a:t>
            </a:r>
          </a:p>
        </p:txBody>
      </p:sp>
      <p:sp>
        <p:nvSpPr>
          <p:cNvPr id="7" name="Title 2"/>
          <p:cNvSpPr txBox="1">
            <a:spLocks/>
          </p:cNvSpPr>
          <p:nvPr/>
        </p:nvSpPr>
        <p:spPr>
          <a:xfrm>
            <a:off x="274321" y="292082"/>
            <a:ext cx="11887200" cy="94641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bg1"/>
                    </a:gs>
                    <a:gs pos="100000">
                      <a:schemeClr val="bg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No limits to scale</a:t>
            </a:r>
          </a:p>
        </p:txBody>
      </p:sp>
    </p:spTree>
    <p:extLst>
      <p:ext uri="{BB962C8B-B14F-4D97-AF65-F5344CB8AC3E}">
        <p14:creationId xmlns:p14="http://schemas.microsoft.com/office/powerpoint/2010/main" val="96785442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50070_Microsoft Machine Learning Template White">
  <a:themeElements>
    <a:clrScheme name="Custom 15">
      <a:dk1>
        <a:srgbClr val="353535"/>
      </a:dk1>
      <a:lt1>
        <a:srgbClr val="FFFFFF"/>
      </a:lt1>
      <a:dk2>
        <a:srgbClr val="002050"/>
      </a:dk2>
      <a:lt2>
        <a:srgbClr val="EAEAEA"/>
      </a:lt2>
      <a:accent1>
        <a:srgbClr val="008272"/>
      </a:accent1>
      <a:accent2>
        <a:srgbClr val="0078D7"/>
      </a:accent2>
      <a:accent3>
        <a:srgbClr val="D83B01"/>
      </a:accent3>
      <a:accent4>
        <a:srgbClr val="FFB900"/>
      </a:accent4>
      <a:accent5>
        <a:srgbClr val="FF8C00"/>
      </a:accent5>
      <a:accent6>
        <a:srgbClr val="353535"/>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Machine_Learning_and_Data_Science_Summit_Speaker_Template.potx" id="{06D401F0-E397-4C23-AD4C-B64C1435F9A3}" vid="{1CD7B700-75CC-4147-9F38-8C5187B3FF1C}"/>
    </a:ext>
  </a:extLst>
</a:theme>
</file>

<file path=ppt/theme/theme2.xml><?xml version="1.0" encoding="utf-8"?>
<a:theme xmlns:a="http://schemas.openxmlformats.org/drawingml/2006/main" name="5-50070_Microsoft Machine Learning Template Light">
  <a:themeElements>
    <a:clrScheme name="Custom 15">
      <a:dk1>
        <a:srgbClr val="353535"/>
      </a:dk1>
      <a:lt1>
        <a:srgbClr val="FFFFFF"/>
      </a:lt1>
      <a:dk2>
        <a:srgbClr val="002050"/>
      </a:dk2>
      <a:lt2>
        <a:srgbClr val="EAEAEA"/>
      </a:lt2>
      <a:accent1>
        <a:srgbClr val="008272"/>
      </a:accent1>
      <a:accent2>
        <a:srgbClr val="0078D7"/>
      </a:accent2>
      <a:accent3>
        <a:srgbClr val="D83B01"/>
      </a:accent3>
      <a:accent4>
        <a:srgbClr val="FFB900"/>
      </a:accent4>
      <a:accent5>
        <a:srgbClr val="FF8C00"/>
      </a:accent5>
      <a:accent6>
        <a:srgbClr val="353535"/>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Machine_Learning_and_Data_Science_Summit_Speaker_Template.potx" id="{06D401F0-E397-4C23-AD4C-B64C1435F9A3}" vid="{EE8F4FA8-F5F9-4D62-962B-46AC183AC3EE}"/>
    </a:ext>
  </a:extLst>
</a:theme>
</file>

<file path=ppt/theme/theme3.xml><?xml version="1.0" encoding="utf-8"?>
<a:theme xmlns:a="http://schemas.openxmlformats.org/drawingml/2006/main" name="1_5-50070_Microsoft Machine Learning Template White">
  <a:themeElements>
    <a:clrScheme name="Custom 15">
      <a:dk1>
        <a:srgbClr val="353535"/>
      </a:dk1>
      <a:lt1>
        <a:srgbClr val="FFFFFF"/>
      </a:lt1>
      <a:dk2>
        <a:srgbClr val="002050"/>
      </a:dk2>
      <a:lt2>
        <a:srgbClr val="EAEAEA"/>
      </a:lt2>
      <a:accent1>
        <a:srgbClr val="008272"/>
      </a:accent1>
      <a:accent2>
        <a:srgbClr val="0078D7"/>
      </a:accent2>
      <a:accent3>
        <a:srgbClr val="D83B01"/>
      </a:accent3>
      <a:accent4>
        <a:srgbClr val="FFB900"/>
      </a:accent4>
      <a:accent5>
        <a:srgbClr val="FF8C00"/>
      </a:accent5>
      <a:accent6>
        <a:srgbClr val="353535"/>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Machine_Learning_and_Data_Science_Summit_Speaker_Template.potx" id="{06D401F0-E397-4C23-AD4C-B64C1435F9A3}" vid="{1CD7B700-75CC-4147-9F38-8C5187B3FF1C}"/>
    </a:ext>
  </a:extLst>
</a:theme>
</file>

<file path=ppt/theme/theme4.xml><?xml version="1.0" encoding="utf-8"?>
<a:theme xmlns:a="http://schemas.openxmlformats.org/drawingml/2006/main" name="Machine_Learning_Data_Science_Conference_Spring_2016_Template">
  <a:themeElements>
    <a:clrScheme name="2016 Data Science Summit">
      <a:dk1>
        <a:srgbClr val="505050"/>
      </a:dk1>
      <a:lt1>
        <a:srgbClr val="FFFFFF"/>
      </a:lt1>
      <a:dk2>
        <a:srgbClr val="0072C6"/>
      </a:dk2>
      <a:lt2>
        <a:srgbClr val="D2D2D2"/>
      </a:lt2>
      <a:accent1>
        <a:srgbClr val="DC3C00"/>
      </a:accent1>
      <a:accent2>
        <a:srgbClr val="008272"/>
      </a:accent2>
      <a:accent3>
        <a:srgbClr val="505050"/>
      </a:accent3>
      <a:accent4>
        <a:srgbClr val="FFB900"/>
      </a:accent4>
      <a:accent5>
        <a:srgbClr val="FF8C00"/>
      </a:accent5>
      <a:accent6>
        <a:srgbClr val="000000"/>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 id="{6D008FEA-61D5-4F9D-9B7A-C189686AAA6B}" vid="{FC3A1E4D-B3D0-45CD-9323-AFA0E992A23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ip_UnifiedCompliancePolicyUIAction xmlns="http://schemas.microsoft.com/sharepoint/v3" xsi:nil="true"/>
    <d12e2661e9634d9aa98bbb375f31aced xmlns="01c77077-aee4-4b5f-bd4e-9cd40a6fff29">
      <Terms xmlns="http://schemas.microsoft.com/office/infopath/2007/PartnerControls"/>
    </d12e2661e9634d9aa98bbb375f31aced>
    <Event_x0020_Start_x0020_Date xmlns="01c77077-aee4-4b5f-bd4e-9cd40a6fff29">2016-09-26T07:00:00+00:00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01fb9831-5840-48a0-a576-3e48f42baa53</TermId>
        </TermInfo>
      </Terms>
    </iaa5f83406f94009a0f6a3e890699ff7>
    <External_x0020_Speaker xmlns="01c77077-aee4-4b5f-bd4e-9cd40a6fff29">Jason Chen</External_x0020_Speaker>
    <m6878b9dd7994da4ba144f95347d99c6 xmlns="01c77077-aee4-4b5f-bd4e-9cd40a6fff29">
      <Terms xmlns="http://schemas.microsoft.com/office/infopath/2007/PartnerControls"/>
    </m6878b9dd7994da4ba144f95347d99c6>
    <Presentation_x0020_Date xmlns="01c77077-aee4-4b5f-bd4e-9cd40a6fff29">2016-09-26T04:00:00+00:00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Microsoft Machine Learning ＆ Data Science Summit</TermName>
          <TermId xmlns="http://schemas.microsoft.com/office/infopath/2007/PartnerControls">71803ff3-6725-42f2-9c74-bb3b3d2dd70f</TermId>
        </TermInfo>
      </Terms>
    </mb2e01f7e2d8413988e28e59aa226eec>
    <MS_x0020_Content_x0020_Owner xmlns="01c77077-aee4-4b5f-bd4e-9cd40a6fff29">
      <UserInfo>
        <DisplayName/>
        <AccountId xsi:nil="true"/>
        <AccountType/>
      </UserInfo>
    </MS_x0020_Content_x0020_Owner>
    <_ip_UnifiedCompliancePolicyProperties xmlns="http://schemas.microsoft.com/sharepoint/v3" xsi:nil="true"/>
    <Session_x0020_Code xmlns="01c77077-aee4-4b5f-bd4e-9cd40a6fff29">BR017</Session_x0020_Code>
    <Event_x0020_End_x0020_Date xmlns="01c77077-aee4-4b5f-bd4e-9cd40a6fff29">2016-09-27T07:00:00+00:00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NumberofDownloads xmlns="230e9df3-be65-4c73-a93b-d1236ebd677e" xsi:nil="true"/>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Machine Learning ＆ Data Science Summit</TermName>
          <TermId xmlns="http://schemas.microsoft.com/office/infopath/2007/PartnerControls">b3de1687-047f-474a-9d7e-d432fe455778</TermId>
        </TermInfo>
      </Terms>
    </TaxKeywordTaxHTField>
    <TaxCatchAll xmlns="230e9df3-be65-4c73-a93b-d1236ebd677e">
      <Value>176</Value>
      <Value>276</Value>
      <Value>274</Value>
    </TaxCatchAll>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6" ma:contentTypeDescription="" ma:contentTypeScope="" ma:versionID="a7583f25b1d29b8977e25296c513f6b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a4c3186389dd4555634efb1fdb9f11d"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1" nillable="true" ma:displayName="Unified Compliance Policy Properties" ma:hidden="true" ma:internalName="_ip_UnifiedCompliancePolicyProperties">
      <xsd:simpleType>
        <xsd:restriction base="dms:Note"/>
      </xsd:simpleType>
    </xsd:element>
    <xsd:element name="_ip_UnifiedCompliancePolicyUIAction" ma:index="4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element name="LastSharedByUser" ma:index="43" nillable="true" ma:displayName="Last Shared By User" ma:description="" ma:internalName="LastSharedByUser" ma:readOnly="true">
      <xsd:simpleType>
        <xsd:restriction base="dms:Note">
          <xsd:maxLength value="255"/>
        </xsd:restriction>
      </xsd:simpleType>
    </xsd:element>
    <xsd:element name="LastSharedByTime" ma:index="4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http://schemas.microsoft.com/office/infopath/2007/PartnerControls"/>
    <ds:schemaRef ds:uri="http://schemas.microsoft.com/sharepoint/v3"/>
    <ds:schemaRef ds:uri="http://schemas.microsoft.com/office/2006/documentManagement/types"/>
    <ds:schemaRef ds:uri="http://schemas.openxmlformats.org/package/2006/metadata/core-properties"/>
    <ds:schemaRef ds:uri="8ff673fc-3231-4e3a-893b-6d7f7cd32766"/>
    <ds:schemaRef ds:uri="http://purl.org/dc/terms/"/>
    <ds:schemaRef ds:uri="http://purl.org/dc/elements/1.1/"/>
    <ds:schemaRef ds:uri="230e9df3-be65-4c73-a93b-d1236ebd677e"/>
    <ds:schemaRef ds:uri="01c77077-aee4-4b5f-bd4e-9cd40a6fff29"/>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156AFE1-824D-4CC3-96A8-45B0A4D26E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Microsoft_Machine_Learning_and_Data_Science_Summit_Speaker_Template</Template>
  <TotalTime>2</TotalTime>
  <Words>3430</Words>
  <Application>Microsoft Office PowerPoint</Application>
  <PresentationFormat>Custom</PresentationFormat>
  <Paragraphs>740</Paragraphs>
  <Slides>45</Slides>
  <Notes>38</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45</vt:i4>
      </vt:variant>
    </vt:vector>
  </HeadingPairs>
  <TitlesOfParts>
    <vt:vector size="65" baseType="lpstr">
      <vt:lpstr>ＭＳ Ｐゴシック</vt:lpstr>
      <vt:lpstr>ＭＳ Ｐゴシック</vt:lpstr>
      <vt:lpstr>Arial</vt:lpstr>
      <vt:lpstr>Arial Unicode MS</vt:lpstr>
      <vt:lpstr>Calibri</vt:lpstr>
      <vt:lpstr>Cambria</vt:lpstr>
      <vt:lpstr>Consolas</vt:lpstr>
      <vt:lpstr>Courier New</vt:lpstr>
      <vt:lpstr>Segoe</vt:lpstr>
      <vt:lpstr>Segoe Light</vt:lpstr>
      <vt:lpstr>Segoe UI</vt:lpstr>
      <vt:lpstr>Segoe UI Black</vt:lpstr>
      <vt:lpstr>Segoe UI Light</vt:lpstr>
      <vt:lpstr>Segoe UI Semibold</vt:lpstr>
      <vt:lpstr>Segoe UI Semilight</vt:lpstr>
      <vt:lpstr>Wingdings</vt:lpstr>
      <vt:lpstr>5-50070_Microsoft Machine Learning Template White</vt:lpstr>
      <vt:lpstr>5-50070_Microsoft Machine Learning Template Light</vt:lpstr>
      <vt:lpstr>1_5-50070_Microsoft Machine Learning Template White</vt:lpstr>
      <vt:lpstr>Machine_Learning_Data_Science_Conference_Spring_2016_Template</vt:lpstr>
      <vt:lpstr>Microsoft Machine Learning &amp; Data Science Summit</vt:lpstr>
      <vt:lpstr>‘Spilling’ Your Data into Azure Data Lake: Patterns &amp; How-tos</vt:lpstr>
      <vt:lpstr>Content</vt:lpstr>
      <vt:lpstr>Big Data Pipeline  and Workflow</vt:lpstr>
      <vt:lpstr>PowerPoint Presentation</vt:lpstr>
      <vt:lpstr>PowerPoint Presentation</vt:lpstr>
      <vt:lpstr>Azure Data Lake: Overview</vt:lpstr>
      <vt:lpstr>PowerPoint Presentation</vt:lpstr>
      <vt:lpstr>PowerPoint Presentation</vt:lpstr>
      <vt:lpstr>No limits to storage</vt:lpstr>
      <vt:lpstr>Massive throughput</vt:lpstr>
      <vt:lpstr>HDFS-compatible</vt:lpstr>
      <vt:lpstr>A highly scalable, distributed, parallel file system in the cloud  specifically designed to work with multiple analytic frameworks</vt:lpstr>
      <vt:lpstr>Enterprise grade security</vt:lpstr>
      <vt:lpstr>Enterprise grade availability and reliability</vt:lpstr>
      <vt:lpstr>Data Ingestion:  how to</vt:lpstr>
      <vt:lpstr>ADLS: Tools for data ingestion</vt:lpstr>
      <vt:lpstr>ADLS: Ingress</vt:lpstr>
      <vt:lpstr>ADLS: Move really large datasets</vt:lpstr>
      <vt:lpstr>AdlCopy</vt:lpstr>
      <vt:lpstr>distcp</vt:lpstr>
      <vt:lpstr>sqoop</vt:lpstr>
      <vt:lpstr>Azure Data Factory</vt:lpstr>
      <vt:lpstr>ADF: Ingest / Data Movement</vt:lpstr>
      <vt:lpstr>Ingestion - Summary</vt:lpstr>
      <vt:lpstr>Data Ingestion: Patterns</vt:lpstr>
      <vt:lpstr>Data Migration </vt:lpstr>
      <vt:lpstr>PowerPoint Presentation</vt:lpstr>
      <vt:lpstr>Data Migration: for a global retailer</vt:lpstr>
      <vt:lpstr>PowerPoint Presentation</vt:lpstr>
      <vt:lpstr>Event / Schedule Driven Flow</vt:lpstr>
      <vt:lpstr>PowerPoint Presentation</vt:lpstr>
      <vt:lpstr>Event Driven: for a leading analytics company</vt:lpstr>
      <vt:lpstr>IoT / Streaming</vt:lpstr>
      <vt:lpstr>PowerPoint Presentation</vt:lpstr>
      <vt:lpstr>Streaming: for a global device manufacturer</vt:lpstr>
      <vt:lpstr>Streaming: alternative</vt:lpstr>
      <vt:lpstr>Data Workflow: Patterns</vt:lpstr>
      <vt:lpstr>Event Ingestion</vt:lpstr>
      <vt:lpstr>Batch Ingestion and Preparation</vt:lpstr>
      <vt:lpstr>Demo</vt:lpstr>
      <vt:lpstr>Demo: Event Ingestion Patterns</vt:lpstr>
      <vt:lpstr>PowerPoint Presentation</vt:lpstr>
      <vt:lpstr>Management and Orchestration</vt:lpstr>
      <vt:lpstr>Bulk Ingestion and Preparation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‘Spilling’ Your Data into Azure Data Lake: Patterns &amp; How-Tos</dc:title>
  <dc:subject>Microsoft Machine Learning &amp; Data Science Summit</dc:subject>
  <dc:creator>MS Events 0143</dc:creator>
  <cp:keywords>Microsoft Machine Learning ＆ Data Science Summit</cp:keywords>
  <dc:description>Template: Barb Ferderer, Artitudes Design_x000d_
Formatting: _x000d_
Audience Type:</dc:description>
  <cp:lastModifiedBy>MS Events 0086</cp:lastModifiedBy>
  <cp:revision>7</cp:revision>
  <dcterms:created xsi:type="dcterms:W3CDTF">2016-09-25T21:13:26Z</dcterms:created>
  <dcterms:modified xsi:type="dcterms:W3CDTF">2016-09-26T22:56:56Z</dcterms:modified>
  <cp:category>Microsoft Machine Learning &amp; Data Science Summit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276;#Microsoft Machine Learning ＆ Data Science Summit|b3de1687-047f-474a-9d7e-d432fe455778</vt:lpwstr>
  </property>
  <property fmtid="{D5CDD505-2E9C-101B-9397-08002B2CF9AE}" pid="12" name="Audience1">
    <vt:lpwstr/>
  </property>
  <property fmtid="{D5CDD505-2E9C-101B-9397-08002B2CF9AE}" pid="13" name="Event Name">
    <vt:lpwstr>274;#Microsoft Machine Learning ＆ Data Science Summit|71803ff3-6725-42f2-9c74-bb3b3d2dd70f</vt:lpwstr>
  </property>
</Properties>
</file>